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97" r:id="rId3"/>
    <p:sldId id="298" r:id="rId4"/>
    <p:sldId id="299" r:id="rId5"/>
    <p:sldId id="343" r:id="rId6"/>
    <p:sldId id="344" r:id="rId7"/>
    <p:sldId id="345" r:id="rId8"/>
    <p:sldId id="346" r:id="rId9"/>
    <p:sldId id="347" r:id="rId10"/>
    <p:sldId id="348" r:id="rId11"/>
    <p:sldId id="349" r:id="rId12"/>
    <p:sldId id="350" r:id="rId13"/>
    <p:sldId id="351" r:id="rId14"/>
    <p:sldId id="353" r:id="rId15"/>
    <p:sldId id="308"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230" autoAdjust="0"/>
  </p:normalViewPr>
  <p:slideViewPr>
    <p:cSldViewPr snapToGrid="0">
      <p:cViewPr varScale="1">
        <p:scale>
          <a:sx n="92" d="100"/>
          <a:sy n="92" d="100"/>
        </p:scale>
        <p:origin x="127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C06BE-86BB-42EF-869A-75100D747BFD}" type="datetimeFigureOut">
              <a:rPr lang="en-GB" smtClean="0"/>
              <a:t>13/10/2025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F279A5-D459-4AC5-B63F-863DCE08B719}" type="slidenum">
              <a:rPr lang="en-GB" smtClean="0"/>
              <a:t>‹#›</a:t>
            </a:fld>
            <a:endParaRPr lang="en-GB"/>
          </a:p>
        </p:txBody>
      </p:sp>
    </p:spTree>
    <p:extLst>
      <p:ext uri="{BB962C8B-B14F-4D97-AF65-F5344CB8AC3E}">
        <p14:creationId xmlns:p14="http://schemas.microsoft.com/office/powerpoint/2010/main" val="613752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461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59EC3-27EE-D5B1-67D6-4CDCBC406B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907C2-A202-D542-A26A-437484D5B4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6203BA-B934-979A-E87D-C626F46E63E6}"/>
              </a:ext>
            </a:extLst>
          </p:cNvPr>
          <p:cNvSpPr>
            <a:spLocks noGrp="1"/>
          </p:cNvSpPr>
          <p:nvPr>
            <p:ph type="body" idx="1"/>
          </p:nvPr>
        </p:nvSpPr>
        <p:spPr/>
        <p:txBody>
          <a:bodyPr/>
          <a:lstStyle/>
          <a:p>
            <a:r>
              <a:rPr lang="en-GB" b="0" dirty="0"/>
              <a:t>Another key property of the cox model is that, by capitalising on the mathematical links between the cumulative hazard and the hazard function, the model can be expressed directly in terms of hazard. </a:t>
            </a:r>
          </a:p>
          <a:p>
            <a:r>
              <a:rPr lang="en-GB" b="0" dirty="0"/>
              <a:t>  A demonstration of this property is too complex to go into details: the key point is that as the fitted log cumulative hazard functions of the two groups are separated by a constant absolute amount </a:t>
            </a:r>
            <a:r>
              <a:rPr lang="en-GB" b="0" dirty="0" err="1"/>
              <a:t>beta1</a:t>
            </a:r>
            <a:r>
              <a:rPr lang="en-GB" b="0" dirty="0"/>
              <a:t>, so are the fitted log hazard functions of the two groups, see the two simulated functions on the right panel.  And as the predicted raw cumulative hazard functions of the two groups are separated by a constant relative amount equal to the exponentiation of </a:t>
            </a:r>
            <a:r>
              <a:rPr lang="en-GB" b="0" dirty="0" err="1"/>
              <a:t>beta1</a:t>
            </a:r>
            <a:r>
              <a:rPr lang="en-GB" b="0" dirty="0"/>
              <a:t>, so are the predicted raw hazard functions of the two groups, see the simulated functions on the left panel. </a:t>
            </a:r>
          </a:p>
          <a:p>
            <a:r>
              <a:rPr lang="en-GB" b="0" dirty="0"/>
              <a:t>  This means that the Cox model takes an identical form regardless of whether we express the outcome as cumulative hazard, or as raw hazard. </a:t>
            </a:r>
          </a:p>
          <a:p>
            <a:r>
              <a:rPr lang="en-GB" b="0" dirty="0"/>
              <a:t>This provides another key advantage of the model, that is we an interpret the parameters of the Cox model in terms of how the predictor affects the hazard, and therefore gives us a more intuitive and informative metric to interpret the model than the cumulative hazard function. </a:t>
            </a:r>
          </a:p>
        </p:txBody>
      </p:sp>
      <p:sp>
        <p:nvSpPr>
          <p:cNvPr id="4" name="Slide Number Placeholder 3">
            <a:extLst>
              <a:ext uri="{FF2B5EF4-FFF2-40B4-BE49-F238E27FC236}">
                <a16:creationId xmlns:a16="http://schemas.microsoft.com/office/drawing/2014/main" id="{6DDA44B0-23C7-BA13-52EB-5CB5D729A855}"/>
              </a:ext>
            </a:extLst>
          </p:cNvPr>
          <p:cNvSpPr>
            <a:spLocks noGrp="1"/>
          </p:cNvSpPr>
          <p:nvPr>
            <p:ph type="sldNum" sz="quarter" idx="5"/>
          </p:nvPr>
        </p:nvSpPr>
        <p:spPr/>
        <p:txBody>
          <a:bodyPr/>
          <a:lstStyle/>
          <a:p>
            <a:fld id="{9FFE7074-E719-4A72-A131-51638B034415}" type="slidenum">
              <a:rPr lang="en-GB" smtClean="0"/>
              <a:t>10</a:t>
            </a:fld>
            <a:endParaRPr lang="en-GB"/>
          </a:p>
        </p:txBody>
      </p:sp>
    </p:spTree>
    <p:extLst>
      <p:ext uri="{BB962C8B-B14F-4D97-AF65-F5344CB8AC3E}">
        <p14:creationId xmlns:p14="http://schemas.microsoft.com/office/powerpoint/2010/main" val="99897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C80E1-AC24-DD9B-308C-61F4453E48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6B3CF8-829F-2A39-0D13-4497E4C3B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BD9A52-08FC-6575-F079-9DD6FAA0BB86}"/>
              </a:ext>
            </a:extLst>
          </p:cNvPr>
          <p:cNvSpPr>
            <a:spLocks noGrp="1"/>
          </p:cNvSpPr>
          <p:nvPr>
            <p:ph type="body" idx="1"/>
          </p:nvPr>
        </p:nvSpPr>
        <p:spPr/>
        <p:txBody>
          <a:bodyPr/>
          <a:lstStyle/>
          <a:p>
            <a:r>
              <a:rPr lang="en-GB" b="0" dirty="0"/>
              <a:t>So, here I have written the Cox model estimated of the cumulative hazard, the estimated log hazard, and the estimated hazard. The log estimates of the different values of the predictors will have a constant absolute distance equal to the beta parameter, regardless whether they are the log of the cumulative or the interval hazard. </a:t>
            </a:r>
          </a:p>
          <a:p>
            <a:r>
              <a:rPr lang="en-GB" b="0" dirty="0"/>
              <a:t>   The estimates of the cumulative hazard or the hazard function for an interval will be separated by a constant relative amount equal to exponentiation of the beta coefficient.  </a:t>
            </a:r>
          </a:p>
          <a:p>
            <a:r>
              <a:rPr lang="en-GB" b="0" dirty="0"/>
              <a:t>  These properties of the model can help highlight three key assumption:</a:t>
            </a:r>
          </a:p>
          <a:p>
            <a:r>
              <a:rPr lang="en-GB" dirty="0"/>
              <a:t>There is a fitted log hazard function for each value of the predictor (whether categorical or continuous). When we have more than one predictors, we assume there are fitted log hazard functions for each </a:t>
            </a:r>
            <a:r>
              <a:rPr lang="en-GB" i="1" dirty="0"/>
              <a:t>combination</a:t>
            </a:r>
            <a:r>
              <a:rPr lang="en-GB" i="0" dirty="0"/>
              <a:t> of the predictor values.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   Each of these fitted log hazard functions has an identical shape; So, in the example we were using, we assume that the log hazard functions of males and females lung cancer patients have the same shape. It does not matter what shape these functions have, but we assume that different levels of the predictors will be associated with fitted functions that have the same shape.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  The distance between each of these log hazard functions is identical at every possible interval.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Like all assumptions, these may be adequate or not, and when they are not adequate or realistic, they can be relaxed.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   </a:t>
            </a:r>
          </a:p>
          <a:p>
            <a:endParaRPr lang="en-GB" b="0" dirty="0"/>
          </a:p>
          <a:p>
            <a:r>
              <a:rPr lang="en-GB" b="0" dirty="0"/>
              <a:t>  </a:t>
            </a:r>
          </a:p>
        </p:txBody>
      </p:sp>
      <p:sp>
        <p:nvSpPr>
          <p:cNvPr id="4" name="Slide Number Placeholder 3">
            <a:extLst>
              <a:ext uri="{FF2B5EF4-FFF2-40B4-BE49-F238E27FC236}">
                <a16:creationId xmlns:a16="http://schemas.microsoft.com/office/drawing/2014/main" id="{D799B93C-03B5-9BBB-A145-BB40F940CCA4}"/>
              </a:ext>
            </a:extLst>
          </p:cNvPr>
          <p:cNvSpPr>
            <a:spLocks noGrp="1"/>
          </p:cNvSpPr>
          <p:nvPr>
            <p:ph type="sldNum" sz="quarter" idx="5"/>
          </p:nvPr>
        </p:nvSpPr>
        <p:spPr/>
        <p:txBody>
          <a:bodyPr/>
          <a:lstStyle/>
          <a:p>
            <a:fld id="{9FFE7074-E719-4A72-A131-51638B034415}" type="slidenum">
              <a:rPr lang="en-GB" smtClean="0"/>
              <a:t>11</a:t>
            </a:fld>
            <a:endParaRPr lang="en-GB"/>
          </a:p>
        </p:txBody>
      </p:sp>
    </p:spTree>
    <p:extLst>
      <p:ext uri="{BB962C8B-B14F-4D97-AF65-F5344CB8AC3E}">
        <p14:creationId xmlns:p14="http://schemas.microsoft.com/office/powerpoint/2010/main" val="22636580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DBF35-C82C-AD26-7509-5CB0A9F820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135100-CF5D-79FE-8C25-7A028E8D07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A53367-1BB6-AE87-DE98-1FBF956C5A29}"/>
              </a:ext>
            </a:extLst>
          </p:cNvPr>
          <p:cNvSpPr>
            <a:spLocks noGrp="1"/>
          </p:cNvSpPr>
          <p:nvPr>
            <p:ph type="body" idx="1"/>
          </p:nvPr>
        </p:nvSpPr>
        <p:spPr/>
        <p:txBody>
          <a:bodyPr/>
          <a:lstStyle/>
          <a:p>
            <a:endParaRPr lang="en-GB" b="0" dirty="0"/>
          </a:p>
          <a:p>
            <a:r>
              <a:rPr lang="en-GB" b="0" dirty="0"/>
              <a:t> Having introduced the Cox regression model, I show the results provided by fitting the model to the lung cancer dataset to explore the role of predictor male on event occurrence. The results indicate a significant effect of predictor male. </a:t>
            </a:r>
          </a:p>
          <a:p>
            <a:r>
              <a:rPr lang="en-GB" b="0" dirty="0"/>
              <a:t>  The coefficient is the log of the hazard function. By exponentiating we obtain the Hazard Ratio HR. This is ratio of hazard function between two groups at any particular point in time. So, this result indicates that at any point in time 1.70 more male patients are dying than female ones. </a:t>
            </a:r>
          </a:p>
          <a:p>
            <a:r>
              <a:rPr lang="en-GB" b="0" dirty="0"/>
              <a:t>  Note that we do not obtain an estimated baseline in the model, we just obtain an estimate for the beta parameter representing the change in the log hazard of event occurrence associated with a predictor. In the next presentation I will further discuss the implications of not estimating a baseline, but this is also a feature that makes the Cox model more flexible. </a:t>
            </a:r>
          </a:p>
        </p:txBody>
      </p:sp>
      <p:sp>
        <p:nvSpPr>
          <p:cNvPr id="4" name="Slide Number Placeholder 3">
            <a:extLst>
              <a:ext uri="{FF2B5EF4-FFF2-40B4-BE49-F238E27FC236}">
                <a16:creationId xmlns:a16="http://schemas.microsoft.com/office/drawing/2014/main" id="{27243842-73CF-A19C-AEA3-879DF4ABCAD2}"/>
              </a:ext>
            </a:extLst>
          </p:cNvPr>
          <p:cNvSpPr>
            <a:spLocks noGrp="1"/>
          </p:cNvSpPr>
          <p:nvPr>
            <p:ph type="sldNum" sz="quarter" idx="5"/>
          </p:nvPr>
        </p:nvSpPr>
        <p:spPr/>
        <p:txBody>
          <a:bodyPr/>
          <a:lstStyle/>
          <a:p>
            <a:fld id="{9FFE7074-E719-4A72-A131-51638B034415}" type="slidenum">
              <a:rPr lang="en-GB" smtClean="0"/>
              <a:t>12</a:t>
            </a:fld>
            <a:endParaRPr lang="en-GB"/>
          </a:p>
        </p:txBody>
      </p:sp>
    </p:spTree>
    <p:extLst>
      <p:ext uri="{BB962C8B-B14F-4D97-AF65-F5344CB8AC3E}">
        <p14:creationId xmlns:p14="http://schemas.microsoft.com/office/powerpoint/2010/main" val="26208679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A799E-3133-F768-02A4-72A9AA5D54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616CFF-7D25-5FB3-C1B9-35692D5073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984D0A-5B78-B8F6-5CF7-579DE72A79B2}"/>
              </a:ext>
            </a:extLst>
          </p:cNvPr>
          <p:cNvSpPr>
            <a:spLocks noGrp="1"/>
          </p:cNvSpPr>
          <p:nvPr>
            <p:ph type="body" idx="1"/>
          </p:nvPr>
        </p:nvSpPr>
        <p:spPr/>
        <p:txBody>
          <a:bodyPr/>
          <a:lstStyle/>
          <a:p>
            <a:r>
              <a:rPr lang="en-GB" b="0" dirty="0"/>
              <a:t>Here I provide a further example with a continuous predictor. The dataset included participants’ age at the start of the study. So, I have included age, centred at the median age (63), as a predictor. The model is described on the first line in the slide. The model includes an additional parameter </a:t>
            </a:r>
            <a:r>
              <a:rPr lang="en-GB" b="0" dirty="0" err="1"/>
              <a:t>beta2</a:t>
            </a:r>
            <a:r>
              <a:rPr lang="en-GB" b="0" dirty="0"/>
              <a:t>, which represents the change in the log cumulative hazard function associated with a 1-unit increase in age, while controlling for participants’ sex.</a:t>
            </a:r>
          </a:p>
          <a:p>
            <a:r>
              <a:rPr lang="en-GB" b="0" dirty="0"/>
              <a:t>  The results indicate that for a 1-year increase in participants’ age, the log cumulative hazard function increases by 0.02 units. The antilog returns a hazard ratio of 1.02. Namely, the hazard of dying is 2% higher for each year of patients’ age, while controlling for patients’ sex. </a:t>
            </a:r>
          </a:p>
        </p:txBody>
      </p:sp>
      <p:sp>
        <p:nvSpPr>
          <p:cNvPr id="4" name="Slide Number Placeholder 3">
            <a:extLst>
              <a:ext uri="{FF2B5EF4-FFF2-40B4-BE49-F238E27FC236}">
                <a16:creationId xmlns:a16="http://schemas.microsoft.com/office/drawing/2014/main" id="{F9734A0C-4D1B-F925-9FB9-1321EB47E350}"/>
              </a:ext>
            </a:extLst>
          </p:cNvPr>
          <p:cNvSpPr>
            <a:spLocks noGrp="1"/>
          </p:cNvSpPr>
          <p:nvPr>
            <p:ph type="sldNum" sz="quarter" idx="5"/>
          </p:nvPr>
        </p:nvSpPr>
        <p:spPr/>
        <p:txBody>
          <a:bodyPr/>
          <a:lstStyle/>
          <a:p>
            <a:fld id="{9FFE7074-E719-4A72-A131-51638B034415}" type="slidenum">
              <a:rPr lang="en-GB" smtClean="0"/>
              <a:t>13</a:t>
            </a:fld>
            <a:endParaRPr lang="en-GB"/>
          </a:p>
        </p:txBody>
      </p:sp>
    </p:spTree>
    <p:extLst>
      <p:ext uri="{BB962C8B-B14F-4D97-AF65-F5344CB8AC3E}">
        <p14:creationId xmlns:p14="http://schemas.microsoft.com/office/powerpoint/2010/main" val="36284852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D18D5-D41C-B12A-C5FE-89F85A0F67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0D1CC7-4D64-941A-C379-B9EB156B56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E9D528-302B-F92C-5031-D7A700B8A37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359EA5C-723E-0256-5DED-C2214FA10DE5}"/>
              </a:ext>
            </a:extLst>
          </p:cNvPr>
          <p:cNvSpPr>
            <a:spLocks noGrp="1"/>
          </p:cNvSpPr>
          <p:nvPr>
            <p:ph type="sldNum" sz="quarter" idx="5"/>
          </p:nvPr>
        </p:nvSpPr>
        <p:spPr/>
        <p:txBody>
          <a:bodyPr/>
          <a:lstStyle/>
          <a:p>
            <a:fld id="{9FFE7074-E719-4A72-A131-51638B034415}" type="slidenum">
              <a:rPr lang="en-GB" smtClean="0"/>
              <a:t>14</a:t>
            </a:fld>
            <a:endParaRPr lang="en-GB"/>
          </a:p>
        </p:txBody>
      </p:sp>
    </p:spTree>
    <p:extLst>
      <p:ext uri="{BB962C8B-B14F-4D97-AF65-F5344CB8AC3E}">
        <p14:creationId xmlns:p14="http://schemas.microsoft.com/office/powerpoint/2010/main" val="27579445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5814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a:t>
            </a:fld>
            <a:endParaRPr lang="en-GB"/>
          </a:p>
        </p:txBody>
      </p:sp>
    </p:spTree>
    <p:extLst>
      <p:ext uri="{BB962C8B-B14F-4D97-AF65-F5344CB8AC3E}">
        <p14:creationId xmlns:p14="http://schemas.microsoft.com/office/powerpoint/2010/main" val="3488269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DEBD3-48ED-C527-A4DA-C8CFD86C7B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7CF3E6-0B9B-268B-A981-6FE2EDF9E3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FFC06E-FF8D-693C-EECC-729778AE2208}"/>
              </a:ext>
            </a:extLst>
          </p:cNvPr>
          <p:cNvSpPr>
            <a:spLocks noGrp="1"/>
          </p:cNvSpPr>
          <p:nvPr>
            <p:ph type="body" idx="1"/>
          </p:nvPr>
        </p:nvSpPr>
        <p:spPr/>
        <p:txBody>
          <a:bodyPr/>
          <a:lstStyle/>
          <a:p>
            <a:endParaRPr lang="en-GB" b="0" dirty="0"/>
          </a:p>
        </p:txBody>
      </p:sp>
      <p:sp>
        <p:nvSpPr>
          <p:cNvPr id="4" name="Slide Number Placeholder 3">
            <a:extLst>
              <a:ext uri="{FF2B5EF4-FFF2-40B4-BE49-F238E27FC236}">
                <a16:creationId xmlns:a16="http://schemas.microsoft.com/office/drawing/2014/main" id="{C2051F33-6051-B182-393E-DDEE05DEB37E}"/>
              </a:ext>
            </a:extLst>
          </p:cNvPr>
          <p:cNvSpPr>
            <a:spLocks noGrp="1"/>
          </p:cNvSpPr>
          <p:nvPr>
            <p:ph type="sldNum" sz="quarter" idx="5"/>
          </p:nvPr>
        </p:nvSpPr>
        <p:spPr/>
        <p:txBody>
          <a:bodyPr/>
          <a:lstStyle/>
          <a:p>
            <a:fld id="{9FFE7074-E719-4A72-A131-51638B034415}" type="slidenum">
              <a:rPr lang="en-GB" smtClean="0"/>
              <a:t>3</a:t>
            </a:fld>
            <a:endParaRPr lang="en-GB"/>
          </a:p>
        </p:txBody>
      </p:sp>
    </p:spTree>
    <p:extLst>
      <p:ext uri="{BB962C8B-B14F-4D97-AF65-F5344CB8AC3E}">
        <p14:creationId xmlns:p14="http://schemas.microsoft.com/office/powerpoint/2010/main" val="2488542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F089D-2907-45CE-CF66-798770E250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E6A325-C69A-3FA0-E045-DACF7D9C49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FD404C-755C-F545-6B07-9A2B21E6EA03}"/>
              </a:ext>
            </a:extLst>
          </p:cNvPr>
          <p:cNvSpPr>
            <a:spLocks noGrp="1"/>
          </p:cNvSpPr>
          <p:nvPr>
            <p:ph type="body" idx="1"/>
          </p:nvPr>
        </p:nvSpPr>
        <p:spPr/>
        <p:txBody>
          <a:bodyPr/>
          <a:lstStyle/>
          <a:p>
            <a:r>
              <a:rPr lang="en-GB" b="0" dirty="0"/>
              <a:t>I will keep using the lung cancer dataset to provide an example of how we can include predictors in Survival Analysis in a continuous time metric. In the introduction to survival analysis for </a:t>
            </a:r>
            <a:r>
              <a:rPr lang="en-GB" b="0" dirty="0" err="1"/>
              <a:t>NCRM</a:t>
            </a:r>
            <a:r>
              <a:rPr lang="en-GB" b="0" dirty="0"/>
              <a:t> I had provided examples where predictors were included in analyses of events measured in a discrete time metric, but the principles are analogous. </a:t>
            </a:r>
          </a:p>
          <a:p>
            <a:r>
              <a:rPr lang="en-GB" b="0" dirty="0"/>
              <a:t>  Here I will consider a categorical predictor, sex, dummy coded as male. </a:t>
            </a:r>
          </a:p>
          <a:p>
            <a:r>
              <a:rPr lang="en-GB" b="0" dirty="0"/>
              <a:t>We can start by exploring the Kaplan-Meier survivor function, cumulative hazard function using the Nelson-Aalen method, and the kernel-smoothed hazard function. Please refer to the R scripts included with these resources, which illustrate how I conducted these analyses and created these graphs.  You realise that the kernel-smoothed hazard do not cover the full range of event times.</a:t>
            </a:r>
          </a:p>
          <a:p>
            <a:r>
              <a:rPr lang="en-GB" b="0" dirty="0"/>
              <a:t>  You can see the graphs suggest that male patients have lower probability of survival across most of the study period. The cumulative hazard function suggests acceleration around the first year anniversary (365 days). We can also note the rise in the right end of the graph, but we need to be careful with these because the estimates are based on a much smaller risk set. </a:t>
            </a:r>
          </a:p>
          <a:p>
            <a:r>
              <a:rPr lang="en-GB" b="0" dirty="0"/>
              <a:t>  Given the complexity of these estimates, it may seem difficult to build a statistical model of the association between covariates and event occurrence. </a:t>
            </a:r>
          </a:p>
        </p:txBody>
      </p:sp>
      <p:sp>
        <p:nvSpPr>
          <p:cNvPr id="4" name="Slide Number Placeholder 3">
            <a:extLst>
              <a:ext uri="{FF2B5EF4-FFF2-40B4-BE49-F238E27FC236}">
                <a16:creationId xmlns:a16="http://schemas.microsoft.com/office/drawing/2014/main" id="{10D1E697-7E52-D9A2-D733-C24D51A154E9}"/>
              </a:ext>
            </a:extLst>
          </p:cNvPr>
          <p:cNvSpPr>
            <a:spLocks noGrp="1"/>
          </p:cNvSpPr>
          <p:nvPr>
            <p:ph type="sldNum" sz="quarter" idx="5"/>
          </p:nvPr>
        </p:nvSpPr>
        <p:spPr/>
        <p:txBody>
          <a:bodyPr/>
          <a:lstStyle/>
          <a:p>
            <a:fld id="{9FFE7074-E719-4A72-A131-51638B034415}" type="slidenum">
              <a:rPr lang="en-GB" smtClean="0"/>
              <a:t>4</a:t>
            </a:fld>
            <a:endParaRPr lang="en-GB"/>
          </a:p>
        </p:txBody>
      </p:sp>
    </p:spTree>
    <p:extLst>
      <p:ext uri="{BB962C8B-B14F-4D97-AF65-F5344CB8AC3E}">
        <p14:creationId xmlns:p14="http://schemas.microsoft.com/office/powerpoint/2010/main" val="1324723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73478-8BE2-016A-EF1A-7B5053C52E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135B91-2FDF-F4DC-60AE-E9A3CB0D37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925A63-A3C5-745B-5B46-17971DC55FEC}"/>
              </a:ext>
            </a:extLst>
          </p:cNvPr>
          <p:cNvSpPr>
            <a:spLocks noGrp="1"/>
          </p:cNvSpPr>
          <p:nvPr>
            <p:ph type="body" idx="1"/>
          </p:nvPr>
        </p:nvSpPr>
        <p:spPr/>
        <p:txBody>
          <a:bodyPr/>
          <a:lstStyle/>
          <a:p>
            <a:r>
              <a:rPr lang="en-GB" b="0" dirty="0"/>
              <a:t>A common strategy to build a statistical model is to start with the cumulative hazard functions, and we can consider the formula that estimates these based on the negative log of the survivor function.  I put here their formula, which I introduced in the previous presentation. This estimate capitalises on the relationship between hazard and survival, and estimates the cumulative hazard function between the start of the study and interval </a:t>
            </a:r>
            <a:r>
              <a:rPr lang="en-GB" b="0" dirty="0" err="1"/>
              <a:t>tj</a:t>
            </a:r>
            <a:r>
              <a:rPr lang="en-GB" b="0" dirty="0"/>
              <a:t> as the negative log of the survivor function of that interval. </a:t>
            </a:r>
          </a:p>
          <a:p>
            <a:r>
              <a:rPr lang="en-GB" b="0" dirty="0"/>
              <a:t> The problem with these estimates is their semi-bounded nature: they are bounded from below by zero, so they cannot be negative, but there is no bound above. </a:t>
            </a:r>
          </a:p>
          <a:p>
            <a:r>
              <a:rPr lang="en-GB" b="0" dirty="0"/>
              <a:t>In order to deal with this, we can use the log of the negative log: the advantage of doing this is that this yields an unbounded function that can range between –infinite and +infinite. This is often called the “log-log survivor function”, but it can take other names as the “log negative log survivor function”. </a:t>
            </a:r>
          </a:p>
        </p:txBody>
      </p:sp>
      <p:sp>
        <p:nvSpPr>
          <p:cNvPr id="4" name="Slide Number Placeholder 3">
            <a:extLst>
              <a:ext uri="{FF2B5EF4-FFF2-40B4-BE49-F238E27FC236}">
                <a16:creationId xmlns:a16="http://schemas.microsoft.com/office/drawing/2014/main" id="{F3FF4C53-56F5-9D43-C5CA-85659E3FF7E9}"/>
              </a:ext>
            </a:extLst>
          </p:cNvPr>
          <p:cNvSpPr>
            <a:spLocks noGrp="1"/>
          </p:cNvSpPr>
          <p:nvPr>
            <p:ph type="sldNum" sz="quarter" idx="5"/>
          </p:nvPr>
        </p:nvSpPr>
        <p:spPr/>
        <p:txBody>
          <a:bodyPr/>
          <a:lstStyle/>
          <a:p>
            <a:fld id="{9FFE7074-E719-4A72-A131-51638B034415}" type="slidenum">
              <a:rPr lang="en-GB" smtClean="0"/>
              <a:t>5</a:t>
            </a:fld>
            <a:endParaRPr lang="en-GB"/>
          </a:p>
        </p:txBody>
      </p:sp>
    </p:spTree>
    <p:extLst>
      <p:ext uri="{BB962C8B-B14F-4D97-AF65-F5344CB8AC3E}">
        <p14:creationId xmlns:p14="http://schemas.microsoft.com/office/powerpoint/2010/main" val="1205347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2C0F0-3A32-2219-A81C-CA161C437C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164E0F-AB69-CA79-1559-FDD69458AB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3BBD5E-02CB-EA83-B8B3-1D89AB436131}"/>
              </a:ext>
            </a:extLst>
          </p:cNvPr>
          <p:cNvSpPr>
            <a:spLocks noGrp="1"/>
          </p:cNvSpPr>
          <p:nvPr>
            <p:ph type="body" idx="1"/>
          </p:nvPr>
        </p:nvSpPr>
        <p:spPr/>
        <p:txBody>
          <a:bodyPr/>
          <a:lstStyle/>
          <a:p>
            <a:r>
              <a:rPr lang="en-GB" b="0" dirty="0"/>
              <a:t>Here I show how the log of the negative log survivor function transforms the distribution. On the left you see the negative log survivor, but on the right you can see the log </a:t>
            </a:r>
            <a:r>
              <a:rPr lang="en-GB" b="0" dirty="0" err="1"/>
              <a:t>log</a:t>
            </a:r>
            <a:r>
              <a:rPr lang="en-GB" b="0" dirty="0"/>
              <a:t> survivor function. Note that the negative values in the latter only indicate cumulative hazard that is less than 1. As all log transformations, the result of the transformation is to change the magnitude of difference between values: the distance between small values is expanded in the log transformed distribution, and the distances between large values become more compressed. </a:t>
            </a:r>
          </a:p>
          <a:p>
            <a:r>
              <a:rPr lang="en-GB" b="0" dirty="0"/>
              <a:t>  This is particularly useful here because it allows to highlight between-group differences in the early stages of the study, which tend to be more precise because the risk set is larger, and diminishes between-group differences in the later values, which tend to be more erratic. </a:t>
            </a:r>
          </a:p>
        </p:txBody>
      </p:sp>
      <p:sp>
        <p:nvSpPr>
          <p:cNvPr id="4" name="Slide Number Placeholder 3">
            <a:extLst>
              <a:ext uri="{FF2B5EF4-FFF2-40B4-BE49-F238E27FC236}">
                <a16:creationId xmlns:a16="http://schemas.microsoft.com/office/drawing/2014/main" id="{AFF48699-16AF-419A-52BB-889231CFF438}"/>
              </a:ext>
            </a:extLst>
          </p:cNvPr>
          <p:cNvSpPr>
            <a:spLocks noGrp="1"/>
          </p:cNvSpPr>
          <p:nvPr>
            <p:ph type="sldNum" sz="quarter" idx="5"/>
          </p:nvPr>
        </p:nvSpPr>
        <p:spPr/>
        <p:txBody>
          <a:bodyPr/>
          <a:lstStyle/>
          <a:p>
            <a:fld id="{9FFE7074-E719-4A72-A131-51638B034415}" type="slidenum">
              <a:rPr lang="en-GB" smtClean="0"/>
              <a:t>6</a:t>
            </a:fld>
            <a:endParaRPr lang="en-GB"/>
          </a:p>
        </p:txBody>
      </p:sp>
    </p:spTree>
    <p:extLst>
      <p:ext uri="{BB962C8B-B14F-4D97-AF65-F5344CB8AC3E}">
        <p14:creationId xmlns:p14="http://schemas.microsoft.com/office/powerpoint/2010/main" val="2016210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E4858-040F-66A7-7D67-679379C695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3D6319-C99E-2741-F284-34582C1B80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F706FF-4832-F0AF-988E-008C950B7B4E}"/>
              </a:ext>
            </a:extLst>
          </p:cNvPr>
          <p:cNvSpPr>
            <a:spLocks noGrp="1"/>
          </p:cNvSpPr>
          <p:nvPr>
            <p:ph type="body" idx="1"/>
          </p:nvPr>
        </p:nvSpPr>
        <p:spPr/>
        <p:txBody>
          <a:bodyPr/>
          <a:lstStyle/>
          <a:p>
            <a:r>
              <a:rPr lang="en-GB" b="0" dirty="0"/>
              <a:t>Now we need to develop a model that can represent the relationship between the log cumulative hazard function and the predictors. </a:t>
            </a:r>
          </a:p>
          <a:p>
            <a:r>
              <a:rPr lang="en-GB" b="0" dirty="0"/>
              <a:t>  As in the discrete time example I presented in the introductory resources for </a:t>
            </a:r>
            <a:r>
              <a:rPr lang="en-GB" b="0" dirty="0" err="1"/>
              <a:t>NCRM</a:t>
            </a:r>
            <a:r>
              <a:rPr lang="en-GB" b="0" dirty="0"/>
              <a:t>, the strategy is to express the log cumulative hazard function as the sum of a baseline function and a weighted linear combination of predictors, in this case male.  This is the Cox model, based on a seminal paper written in 1972. </a:t>
            </a:r>
          </a:p>
          <a:p>
            <a:r>
              <a:rPr lang="en-GB" b="0" dirty="0"/>
              <a:t>  Here capital </a:t>
            </a:r>
            <a:r>
              <a:rPr lang="en-GB" b="0" dirty="0" err="1"/>
              <a:t>H0</a:t>
            </a:r>
            <a:r>
              <a:rPr lang="en-GB" b="0" dirty="0"/>
              <a:t> indicates the cumulative hazard function when all predictors in the model are equal to 0. In this example, it will b e the cumulative hazard function for females. </a:t>
            </a:r>
          </a:p>
          <a:p>
            <a:r>
              <a:rPr lang="en-GB" b="0" dirty="0"/>
              <a:t>In the bottom of the slide I partitioned the model for females and males. This illustrates that once we estimate the log cumulative hazard function of females, the log cumulative hazard function of males will be based on that of females, but it will just shift vertically, and the size and direction of this shift will be determined by the value of the beta 1 parameter. </a:t>
            </a:r>
          </a:p>
          <a:p>
            <a:r>
              <a:rPr lang="en-GB" b="0" dirty="0"/>
              <a:t>  Since we only have a single value of beta, here we are assuming that the effect of being male, the vertical shift associated with being male, </a:t>
            </a:r>
            <a:r>
              <a:rPr lang="en-GB" b="1" dirty="0"/>
              <a:t>is constant over time</a:t>
            </a:r>
            <a:r>
              <a:rPr lang="en-GB" b="0" dirty="0"/>
              <a:t>. </a:t>
            </a:r>
          </a:p>
          <a:p>
            <a:endParaRPr lang="en-GB" b="0" dirty="0"/>
          </a:p>
        </p:txBody>
      </p:sp>
      <p:sp>
        <p:nvSpPr>
          <p:cNvPr id="4" name="Slide Number Placeholder 3">
            <a:extLst>
              <a:ext uri="{FF2B5EF4-FFF2-40B4-BE49-F238E27FC236}">
                <a16:creationId xmlns:a16="http://schemas.microsoft.com/office/drawing/2014/main" id="{D8263DCA-105A-743E-E2A3-7C53C3EA0737}"/>
              </a:ext>
            </a:extLst>
          </p:cNvPr>
          <p:cNvSpPr>
            <a:spLocks noGrp="1"/>
          </p:cNvSpPr>
          <p:nvPr>
            <p:ph type="sldNum" sz="quarter" idx="5"/>
          </p:nvPr>
        </p:nvSpPr>
        <p:spPr/>
        <p:txBody>
          <a:bodyPr/>
          <a:lstStyle/>
          <a:p>
            <a:fld id="{9FFE7074-E719-4A72-A131-51638B034415}" type="slidenum">
              <a:rPr lang="en-GB" smtClean="0"/>
              <a:t>7</a:t>
            </a:fld>
            <a:endParaRPr lang="en-GB"/>
          </a:p>
        </p:txBody>
      </p:sp>
    </p:spTree>
    <p:extLst>
      <p:ext uri="{BB962C8B-B14F-4D97-AF65-F5344CB8AC3E}">
        <p14:creationId xmlns:p14="http://schemas.microsoft.com/office/powerpoint/2010/main" val="2070394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E12D8-3532-5C23-3FDE-302DCC5881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0B3ECB-3E55-1A72-9E39-D1570EAC9F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B2D412-FE9B-1C27-5B4F-A6DD851E5F9D}"/>
              </a:ext>
            </a:extLst>
          </p:cNvPr>
          <p:cNvSpPr>
            <a:spLocks noGrp="1"/>
          </p:cNvSpPr>
          <p:nvPr>
            <p:ph type="body" idx="1"/>
          </p:nvPr>
        </p:nvSpPr>
        <p:spPr/>
        <p:txBody>
          <a:bodyPr/>
          <a:lstStyle/>
          <a:p>
            <a:r>
              <a:rPr lang="en-GB" b="0" dirty="0"/>
              <a:t>Before we move on, it is important to highlight something here: Given the Cox model, we can take the antilog of the terms on both sides, and write the model to </a:t>
            </a:r>
            <a:r>
              <a:rPr lang="en-GB" b="1" dirty="0"/>
              <a:t>express the cumulative hazard function (</a:t>
            </a:r>
            <a:r>
              <a:rPr lang="en-GB" b="1" dirty="0" err="1"/>
              <a:t>Ht</a:t>
            </a:r>
            <a:r>
              <a:rPr lang="en-GB" b="0" dirty="0"/>
              <a:t>):</a:t>
            </a:r>
          </a:p>
          <a:p>
            <a:r>
              <a:rPr lang="en-GB" b="0" dirty="0"/>
              <a:t>  So, this should highlight that when we model the log cumulative hazard function, we are assuming a linear relationship between the estimated outcome and the predictors: the effect of male will be constant and its magnitude is represented by the beta parameter. </a:t>
            </a:r>
          </a:p>
          <a:p>
            <a:r>
              <a:rPr lang="en-GB" b="0" dirty="0"/>
              <a:t>  But when we express the model as cumulative hazard functions, the effect of male is non linear, since it involves exponentiation of the Euler’s number and multiplication. The result is that when we consider the hypothetical cumulative hazard functions for males and females postulated by the model, these cumulative hazard functions will not be equidistant. </a:t>
            </a:r>
          </a:p>
        </p:txBody>
      </p:sp>
      <p:sp>
        <p:nvSpPr>
          <p:cNvPr id="4" name="Slide Number Placeholder 3">
            <a:extLst>
              <a:ext uri="{FF2B5EF4-FFF2-40B4-BE49-F238E27FC236}">
                <a16:creationId xmlns:a16="http://schemas.microsoft.com/office/drawing/2014/main" id="{F6069F95-4C3A-2386-F96B-C0C69D6FC294}"/>
              </a:ext>
            </a:extLst>
          </p:cNvPr>
          <p:cNvSpPr>
            <a:spLocks noGrp="1"/>
          </p:cNvSpPr>
          <p:nvPr>
            <p:ph type="sldNum" sz="quarter" idx="5"/>
          </p:nvPr>
        </p:nvSpPr>
        <p:spPr/>
        <p:txBody>
          <a:bodyPr/>
          <a:lstStyle/>
          <a:p>
            <a:fld id="{9FFE7074-E719-4A72-A131-51638B034415}" type="slidenum">
              <a:rPr lang="en-GB" smtClean="0"/>
              <a:t>8</a:t>
            </a:fld>
            <a:endParaRPr lang="en-GB"/>
          </a:p>
        </p:txBody>
      </p:sp>
    </p:spTree>
    <p:extLst>
      <p:ext uri="{BB962C8B-B14F-4D97-AF65-F5344CB8AC3E}">
        <p14:creationId xmlns:p14="http://schemas.microsoft.com/office/powerpoint/2010/main" val="3448796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C7088-E35D-91D7-5194-A0FE2C834D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F7ECC-F888-7609-5CB5-1C71A71F3F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305575-43B1-9039-4D5E-B0CA7FC09BBD}"/>
              </a:ext>
            </a:extLst>
          </p:cNvPr>
          <p:cNvSpPr>
            <a:spLocks noGrp="1"/>
          </p:cNvSpPr>
          <p:nvPr>
            <p:ph type="body" idx="1"/>
          </p:nvPr>
        </p:nvSpPr>
        <p:spPr/>
        <p:txBody>
          <a:bodyPr/>
          <a:lstStyle/>
          <a:p>
            <a:r>
              <a:rPr lang="en-GB" b="0" dirty="0"/>
              <a:t>Finally, it is important to highlight that the model assumes a constant effect of the predictor over time, even if the cumulative hazard functions derived from the model are not equidistant. </a:t>
            </a:r>
          </a:p>
          <a:p>
            <a:r>
              <a:rPr lang="en-GB" b="0" dirty="0"/>
              <a:t> This is because, first of all, the model is based on the log cumulative hazard function you see on top of the slide. Even if we transform the estimates from log cumulative hazard cumulative hazard, the model has not changed and is based on assuming a constant effect of the predictor. </a:t>
            </a:r>
          </a:p>
          <a:p>
            <a:r>
              <a:rPr lang="en-GB" b="0" dirty="0"/>
              <a:t>  But the other reason to say the predictor’s effect is constant over time lies in the fact that when we consider the cumulative hazard function, the relative distance in the cumulative hazard functions will be identical over time, as I demonstrated here: If we take the ratio between the cumulative hazard function of males and that of females, the two </a:t>
            </a:r>
            <a:r>
              <a:rPr lang="en-GB" b="0" dirty="0" err="1"/>
              <a:t>H0</a:t>
            </a:r>
            <a:r>
              <a:rPr lang="en-GB" b="0" dirty="0"/>
              <a:t> terms in the division cancel each other, so, the relative distance between the cumulative hazard functions of the two groups will be constant and equal to the exponentiation of the beta parameter. In both cases, the effect of the predictor is time constant. </a:t>
            </a:r>
          </a:p>
          <a:p>
            <a:r>
              <a:rPr lang="en-GB" b="0" dirty="0"/>
              <a:t>  </a:t>
            </a:r>
          </a:p>
        </p:txBody>
      </p:sp>
      <p:sp>
        <p:nvSpPr>
          <p:cNvPr id="4" name="Slide Number Placeholder 3">
            <a:extLst>
              <a:ext uri="{FF2B5EF4-FFF2-40B4-BE49-F238E27FC236}">
                <a16:creationId xmlns:a16="http://schemas.microsoft.com/office/drawing/2014/main" id="{245D315E-0A64-045B-E132-22CAF63AE53A}"/>
              </a:ext>
            </a:extLst>
          </p:cNvPr>
          <p:cNvSpPr>
            <a:spLocks noGrp="1"/>
          </p:cNvSpPr>
          <p:nvPr>
            <p:ph type="sldNum" sz="quarter" idx="5"/>
          </p:nvPr>
        </p:nvSpPr>
        <p:spPr/>
        <p:txBody>
          <a:bodyPr/>
          <a:lstStyle/>
          <a:p>
            <a:fld id="{9FFE7074-E719-4A72-A131-51638B034415}" type="slidenum">
              <a:rPr lang="en-GB" smtClean="0"/>
              <a:t>9</a:t>
            </a:fld>
            <a:endParaRPr lang="en-GB"/>
          </a:p>
        </p:txBody>
      </p:sp>
    </p:spTree>
    <p:extLst>
      <p:ext uri="{BB962C8B-B14F-4D97-AF65-F5344CB8AC3E}">
        <p14:creationId xmlns:p14="http://schemas.microsoft.com/office/powerpoint/2010/main" val="3192156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BF278-412F-2F5D-0C20-D2E800078A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93C8ADE-D2E8-1552-6F8A-E3FA75792D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E4339FB-8CF4-EE9D-157E-786AA92FCD3B}"/>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76376941-B09C-14A0-F163-B4998674E8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D2DF35-4DC0-BFF6-E6A3-33A0C75AAE65}"/>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37642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A6D1E-5FB7-EF08-2D47-68E9A3ACC77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489FE4-5205-6483-467F-E24C452AEE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745ACD-5693-17D3-C9C5-B1474892F1A5}"/>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CFE6A318-68A6-3112-0BB5-E966752268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4E6136-95EE-5AF6-4ABC-53F3BF87A8DA}"/>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2603453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47F477-5D60-CBCB-81AB-C1205AB1CBB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4545C0-1C8E-60D9-16B5-D6E617DD38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4E0FCB-489D-522A-30B9-66343A8636AE}"/>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1BC29C08-B151-5121-5FE1-6D3770E5A7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EBAE86-DCD2-3E00-8B79-B2C942CF68A7}"/>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6244286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dirty="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0D4EC6D5-1C0E-488C-847D-E6BC6FEF3CE9}"/>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2527558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BF20498E-62FC-44C7-A5AE-A35AE88D0EC6}"/>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4182826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accent5"/>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7FC403FE-61E7-4335-AC11-5FAD3B7A0AB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5918022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4">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13" name="Picture 12">
            <a:extLst>
              <a:ext uri="{FF2B5EF4-FFF2-40B4-BE49-F238E27FC236}">
                <a16:creationId xmlns:a16="http://schemas.microsoft.com/office/drawing/2014/main" id="{05083779-71FF-47D9-B8A2-14F68818BA3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13215356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8D7D-7D49-6149-85A9-790F6302B6EA}"/>
              </a:ext>
            </a:extLst>
          </p:cNvPr>
          <p:cNvSpPr>
            <a:spLocks noGrp="1"/>
          </p:cNvSpPr>
          <p:nvPr>
            <p:ph type="title"/>
          </p:nvPr>
        </p:nvSpPr>
        <p:spPr>
          <a:xfrm>
            <a:off x="363254" y="967770"/>
            <a:ext cx="11452792" cy="3320230"/>
          </a:xfrm>
          <a:prstGeom prst="rect">
            <a:avLst/>
          </a:prstGeo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CEC164E-B923-E240-9549-3665C48CF812}"/>
              </a:ext>
            </a:extLst>
          </p:cNvPr>
          <p:cNvSpPr>
            <a:spLocks noGrp="1"/>
          </p:cNvSpPr>
          <p:nvPr>
            <p:ph type="body" idx="1"/>
          </p:nvPr>
        </p:nvSpPr>
        <p:spPr>
          <a:xfrm>
            <a:off x="363254" y="4314986"/>
            <a:ext cx="11452792" cy="1892774"/>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8975620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270E3-D185-C543-A176-FE39E0825954}"/>
              </a:ext>
            </a:extLst>
          </p:cNvPr>
          <p:cNvSpPr>
            <a:spLocks noGrp="1"/>
          </p:cNvSpPr>
          <p:nvPr>
            <p:ph type="title"/>
          </p:nvPr>
        </p:nvSpPr>
        <p:spPr>
          <a:xfrm>
            <a:off x="363254" y="967770"/>
            <a:ext cx="11465492" cy="1325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CA0CB8F3-4A2C-DA4D-A16E-D94E7874353D}"/>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985801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97A0-490A-784A-A385-F0CA6C7678EF}"/>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0E3A61-4AAF-E649-B9B9-0ED494C8F013}"/>
              </a:ext>
            </a:extLst>
          </p:cNvPr>
          <p:cNvSpPr>
            <a:spLocks noGrp="1"/>
          </p:cNvSpPr>
          <p:nvPr>
            <p:ph sz="half" idx="1"/>
          </p:nvPr>
        </p:nvSpPr>
        <p:spPr>
          <a:xfrm>
            <a:off x="363254" y="2178754"/>
            <a:ext cx="5618968" cy="404932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3907FADD-BF12-F941-A7FA-DA0D0D943A6D}"/>
              </a:ext>
            </a:extLst>
          </p:cNvPr>
          <p:cNvSpPr>
            <a:spLocks noGrp="1"/>
          </p:cNvSpPr>
          <p:nvPr>
            <p:ph sz="half" idx="2"/>
          </p:nvPr>
        </p:nvSpPr>
        <p:spPr>
          <a:xfrm>
            <a:off x="6197252" y="2178754"/>
            <a:ext cx="5631494" cy="404932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7486462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0B68ED-93B3-CA48-BD14-08002B653C67}"/>
              </a:ext>
            </a:extLst>
          </p:cNvPr>
          <p:cNvSpPr>
            <a:spLocks noGrp="1"/>
          </p:cNvSpPr>
          <p:nvPr>
            <p:ph type="body" idx="1"/>
          </p:nvPr>
        </p:nvSpPr>
        <p:spPr>
          <a:xfrm>
            <a:off x="360079" y="2178754"/>
            <a:ext cx="5612445"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CB3630-FA56-C944-829B-CDE5800343EE}"/>
              </a:ext>
            </a:extLst>
          </p:cNvPr>
          <p:cNvSpPr>
            <a:spLocks noGrp="1"/>
          </p:cNvSpPr>
          <p:nvPr>
            <p:ph sz="half" idx="2"/>
          </p:nvPr>
        </p:nvSpPr>
        <p:spPr>
          <a:xfrm>
            <a:off x="360079" y="3002666"/>
            <a:ext cx="5612445"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FF61A93-23B8-BE4F-B7AB-D0733A8FA513}"/>
              </a:ext>
            </a:extLst>
          </p:cNvPr>
          <p:cNvSpPr>
            <a:spLocks noGrp="1"/>
          </p:cNvSpPr>
          <p:nvPr>
            <p:ph type="body" sz="quarter" idx="3"/>
          </p:nvPr>
        </p:nvSpPr>
        <p:spPr>
          <a:xfrm>
            <a:off x="6197252" y="2178754"/>
            <a:ext cx="5634670"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F97EC-EC9C-4542-AD36-17998146D92E}"/>
              </a:ext>
            </a:extLst>
          </p:cNvPr>
          <p:cNvSpPr>
            <a:spLocks noGrp="1"/>
          </p:cNvSpPr>
          <p:nvPr>
            <p:ph sz="quarter" idx="4"/>
          </p:nvPr>
        </p:nvSpPr>
        <p:spPr>
          <a:xfrm>
            <a:off x="6197252" y="3002666"/>
            <a:ext cx="5634670"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le 1">
            <a:extLst>
              <a:ext uri="{FF2B5EF4-FFF2-40B4-BE49-F238E27FC236}">
                <a16:creationId xmlns:a16="http://schemas.microsoft.com/office/drawing/2014/main" id="{7B4DD1CF-364C-6F46-BCE5-2169AE16F142}"/>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974506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D4778-C77A-3E24-035A-D2177DAD77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F666D9-556F-CBA9-E396-FB2622DE9F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345FE-7B0F-C765-A844-EFC9D7801B07}"/>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78389B5F-0A81-4669-2C8A-AE00DDABF3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D909F-CF95-76AC-8FA3-0368319D6E84}"/>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9913389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45BDD3-1A9E-F648-95FA-6F2F7556B7A1}"/>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5377201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4765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75CF-FE81-4D4E-AE17-2E9279689125}"/>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865C69E-D9E2-4945-8D10-0A69C219A1E3}"/>
              </a:ext>
            </a:extLst>
          </p:cNvPr>
          <p:cNvSpPr>
            <a:spLocks noGrp="1"/>
          </p:cNvSpPr>
          <p:nvPr>
            <p:ph idx="1"/>
          </p:nvPr>
        </p:nvSpPr>
        <p:spPr>
          <a:xfrm>
            <a:off x="5183188" y="967769"/>
            <a:ext cx="6645558" cy="518919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4EFAA12-1017-D24F-BA1C-92103FDAEFCD}"/>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20109171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2B756D8-B8E7-9243-A2BE-A2440AAEBEFB}"/>
              </a:ext>
            </a:extLst>
          </p:cNvPr>
          <p:cNvSpPr>
            <a:spLocks noGrp="1"/>
          </p:cNvSpPr>
          <p:nvPr>
            <p:ph type="pic" idx="1"/>
          </p:nvPr>
        </p:nvSpPr>
        <p:spPr>
          <a:xfrm>
            <a:off x="5183188" y="967770"/>
            <a:ext cx="6645558" cy="5189190"/>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en-GB"/>
          </a:p>
        </p:txBody>
      </p:sp>
      <p:sp>
        <p:nvSpPr>
          <p:cNvPr id="12" name="Title 1">
            <a:extLst>
              <a:ext uri="{FF2B5EF4-FFF2-40B4-BE49-F238E27FC236}">
                <a16:creationId xmlns:a16="http://schemas.microsoft.com/office/drawing/2014/main" id="{0617FF34-4298-D249-9A85-19BC767418AE}"/>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13" name="Text Placeholder 3">
            <a:extLst>
              <a:ext uri="{FF2B5EF4-FFF2-40B4-BE49-F238E27FC236}">
                <a16:creationId xmlns:a16="http://schemas.microsoft.com/office/drawing/2014/main" id="{4F544FF3-EE4A-8745-81B6-51F48CC57D59}"/>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25524997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6" name="Picture 5">
            <a:extLst>
              <a:ext uri="{FF2B5EF4-FFF2-40B4-BE49-F238E27FC236}">
                <a16:creationId xmlns:a16="http://schemas.microsoft.com/office/drawing/2014/main" id="{B78C5519-B7E1-4CE8-98B6-98C6C5A57B50}"/>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2316879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A67D5-DAE8-9A55-950E-C98F2C0298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8BD4B5-A6EB-6F5C-2FE5-DFA2870829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F6B4AF-2766-732B-6641-D912D4579511}"/>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2E9BDE1C-81B2-74AC-1DF4-22179D34A4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48CF3F-1D3F-B5F6-53CD-4D691F02E640}"/>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041998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11D3-B9D5-C0D0-C9C0-60CE1ECF9D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9C4E5D-7D1E-5A6B-82C3-A54ACCBD7A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CBDE0BE-A3D8-B97D-D96D-F97CF8F924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E473265-1956-312F-D19E-61A9B24BE457}"/>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6" name="Footer Placeholder 5">
            <a:extLst>
              <a:ext uri="{FF2B5EF4-FFF2-40B4-BE49-F238E27FC236}">
                <a16:creationId xmlns:a16="http://schemas.microsoft.com/office/drawing/2014/main" id="{048A5BD2-E5DF-CD72-E0EC-42B731FAA5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79480D7-1CEF-5616-28D0-AE11C46E7186}"/>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3841977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EC99D-9F26-BEAD-25D2-8C393078C60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285D2F-4B9A-0DC6-9086-0FD526FA31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A93250-865C-D1E5-F293-D96DF2A9B3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E151E59-CE9D-BCBD-5A95-00891EF30E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927474-68EA-7290-2BE0-66E88E168E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45463C0-1860-AD4F-61A6-C7D63EB59E69}"/>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8" name="Footer Placeholder 7">
            <a:extLst>
              <a:ext uri="{FF2B5EF4-FFF2-40B4-BE49-F238E27FC236}">
                <a16:creationId xmlns:a16="http://schemas.microsoft.com/office/drawing/2014/main" id="{678E6D49-D017-9787-21E4-40CDB49224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10727EE-770A-FCA6-5C8D-C78A6F46250D}"/>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334017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53C3A-6AE0-2D33-B202-F39C38173E2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EDC5EC6-E538-AA99-09C1-EFB5F543EFDC}"/>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4" name="Footer Placeholder 3">
            <a:extLst>
              <a:ext uri="{FF2B5EF4-FFF2-40B4-BE49-F238E27FC236}">
                <a16:creationId xmlns:a16="http://schemas.microsoft.com/office/drawing/2014/main" id="{B057DE57-F396-4153-293C-3EBF1A6445F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EDCB8BF-D549-C109-6C9E-20027F80A3C5}"/>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2829362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4949DB-4254-0EDD-69F1-1C943577AEFD}"/>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3" name="Footer Placeholder 2">
            <a:extLst>
              <a:ext uri="{FF2B5EF4-FFF2-40B4-BE49-F238E27FC236}">
                <a16:creationId xmlns:a16="http://schemas.microsoft.com/office/drawing/2014/main" id="{83B911C6-FB4E-94ED-25A6-868E25FCC0B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92030BB-483A-604D-0EF5-B585B739F956}"/>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3902119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E6071-0FF9-995C-5583-71D4072ACF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8868D55-4B7E-6855-3DED-C059FEF434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643758E-1176-993B-AEBF-C3B79850AA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70657B-C4C9-8AB9-0C24-80BADB62CB44}"/>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6" name="Footer Placeholder 5">
            <a:extLst>
              <a:ext uri="{FF2B5EF4-FFF2-40B4-BE49-F238E27FC236}">
                <a16:creationId xmlns:a16="http://schemas.microsoft.com/office/drawing/2014/main" id="{8BD3FA0D-465B-35AC-75C9-E5F543C416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9CC2C5C-18F9-A581-DD2A-2970D2D7598D}"/>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786529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1DB98-73DD-D89F-7DD2-4A7F4F17A9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C259A77-F94C-D929-0C0A-98D3387D36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F6AD474-42DA-5859-86D1-09B88921D2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6642B7-9084-5A78-0AEB-27F406394946}"/>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6" name="Footer Placeholder 5">
            <a:extLst>
              <a:ext uri="{FF2B5EF4-FFF2-40B4-BE49-F238E27FC236}">
                <a16:creationId xmlns:a16="http://schemas.microsoft.com/office/drawing/2014/main" id="{DAA3715B-BA1D-C971-B63A-94D63772B4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8549264-EADD-EF64-A621-8D921F64CDE6}"/>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39813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5BA43F-8E37-D0E7-C7D2-E3DCEB1DCF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6BBAC9-467B-B56D-A515-AB0404A1CF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65985B-1D62-A9B7-1741-1A902C1C91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BD067852-CE80-AF97-E791-50C38992BC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2B35B67-7F33-AD0F-5457-4042480D84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6555B15-9970-445D-AAA2-478716DD47B8}" type="slidenum">
              <a:rPr lang="en-GB" smtClean="0"/>
              <a:t>‹#›</a:t>
            </a:fld>
            <a:endParaRPr lang="en-GB"/>
          </a:p>
        </p:txBody>
      </p:sp>
    </p:spTree>
    <p:extLst>
      <p:ext uri="{BB962C8B-B14F-4D97-AF65-F5344CB8AC3E}">
        <p14:creationId xmlns:p14="http://schemas.microsoft.com/office/powerpoint/2010/main" val="1250620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363254" y="2506276"/>
            <a:ext cx="11465492" cy="371164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363254" y="967770"/>
            <a:ext cx="11465492" cy="1325563"/>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0" y="6469694"/>
            <a:ext cx="12192000" cy="388306"/>
          </a:xfrm>
          <a:prstGeom prst="rect">
            <a:avLst/>
          </a:prstGeom>
        </p:spPr>
      </p:pic>
    </p:spTree>
    <p:extLst>
      <p:ext uri="{BB962C8B-B14F-4D97-AF65-F5344CB8AC3E}">
        <p14:creationId xmlns:p14="http://schemas.microsoft.com/office/powerpoint/2010/main" val="3508647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46" rtl="0" eaLnBrk="1" latinLnBrk="0" hangingPunct="1">
        <a:lnSpc>
          <a:spcPct val="90000"/>
        </a:lnSpc>
        <a:spcBef>
          <a:spcPct val="0"/>
        </a:spcBef>
        <a:buNone/>
        <a:defRPr sz="3600" b="1" kern="1200">
          <a:solidFill>
            <a:schemeClr val="accent2"/>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5.png"/><Relationship Id="rId7"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1.png"/><Relationship Id="rId4" Type="http://schemas.openxmlformats.org/officeDocument/2006/relationships/image" Target="../media/image26.png"/><Relationship Id="rId9" Type="http://schemas.openxmlformats.org/officeDocument/2006/relationships/image" Target="../media/image30.png"/></Relationships>
</file>

<file path=ppt/slides/_rels/slide11.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4BF3-8D71-FC41-9B7C-67362AE1561D}"/>
              </a:ext>
            </a:extLst>
          </p:cNvPr>
          <p:cNvSpPr>
            <a:spLocks noGrp="1"/>
          </p:cNvSpPr>
          <p:nvPr>
            <p:ph type="ctrTitle"/>
          </p:nvPr>
        </p:nvSpPr>
        <p:spPr>
          <a:xfrm>
            <a:off x="363254" y="2088573"/>
            <a:ext cx="11465492" cy="1535111"/>
          </a:xfrm>
        </p:spPr>
        <p:txBody>
          <a:bodyPr>
            <a:normAutofit/>
          </a:bodyPr>
          <a:lstStyle/>
          <a:p>
            <a:r>
              <a:rPr lang="en-GB" sz="4400" dirty="0"/>
              <a:t>Advanced Survival Analysis</a:t>
            </a:r>
            <a:br>
              <a:rPr lang="en-GB" sz="4400" dirty="0"/>
            </a:br>
            <a:r>
              <a:rPr lang="en-GB" sz="4400" dirty="0"/>
              <a:t>Part #2</a:t>
            </a:r>
            <a:endParaRPr lang="en-GB" sz="4400" b="0" dirty="0"/>
          </a:p>
        </p:txBody>
      </p:sp>
      <p:sp>
        <p:nvSpPr>
          <p:cNvPr id="3" name="Subtitle 2">
            <a:extLst>
              <a:ext uri="{FF2B5EF4-FFF2-40B4-BE49-F238E27FC236}">
                <a16:creationId xmlns:a16="http://schemas.microsoft.com/office/drawing/2014/main" id="{B2652966-0829-4244-ABC0-F1A8CC7C3184}"/>
              </a:ext>
            </a:extLst>
          </p:cNvPr>
          <p:cNvSpPr>
            <a:spLocks noGrp="1"/>
          </p:cNvSpPr>
          <p:nvPr>
            <p:ph type="subTitle" idx="1"/>
          </p:nvPr>
        </p:nvSpPr>
        <p:spPr>
          <a:xfrm>
            <a:off x="363254" y="4530436"/>
            <a:ext cx="11465492" cy="2000743"/>
          </a:xfrm>
        </p:spPr>
        <p:txBody>
          <a:bodyPr/>
          <a:lstStyle/>
          <a:p>
            <a:r>
              <a:rPr lang="en-GB" dirty="0"/>
              <a:t>Dr Oliver Perra</a:t>
            </a:r>
          </a:p>
          <a:p>
            <a:r>
              <a:rPr lang="en-GB" sz="1600" dirty="0"/>
              <a:t>Full resource: https://www.ncrm.ac.uk/resources/online/all/?id=20860</a:t>
            </a:r>
          </a:p>
          <a:p>
            <a:endParaRPr lang="en-GB" dirty="0"/>
          </a:p>
          <a:p>
            <a:endParaRPr lang="en-GB" dirty="0"/>
          </a:p>
        </p:txBody>
      </p:sp>
    </p:spTree>
    <p:extLst>
      <p:ext uri="{BB962C8B-B14F-4D97-AF65-F5344CB8AC3E}">
        <p14:creationId xmlns:p14="http://schemas.microsoft.com/office/powerpoint/2010/main" val="1298582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3627F-CC04-0F66-FF1D-6C37AE1298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4A0E4B-50D8-B27D-ABCB-E15C09CE7B13}"/>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Cox Model</a:t>
            </a:r>
          </a:p>
        </p:txBody>
      </p:sp>
      <p:sp>
        <p:nvSpPr>
          <p:cNvPr id="6" name="AutoShape 2">
            <a:extLst>
              <a:ext uri="{FF2B5EF4-FFF2-40B4-BE49-F238E27FC236}">
                <a16:creationId xmlns:a16="http://schemas.microsoft.com/office/drawing/2014/main" id="{3995E885-43FA-2FA7-DB52-536874288661}"/>
              </a:ext>
            </a:extLst>
          </p:cNvPr>
          <p:cNvSpPr>
            <a:spLocks noChangeAspect="1" noChangeArrowheads="1"/>
          </p:cNvSpPr>
          <p:nvPr/>
        </p:nvSpPr>
        <p:spPr bwMode="auto">
          <a:xfrm>
            <a:off x="322729" y="337072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8A683FF-2C99-8A8E-1A39-A78107F8A62D}"/>
                  </a:ext>
                </a:extLst>
              </p:cNvPr>
              <p:cNvSpPr txBox="1"/>
              <p:nvPr/>
            </p:nvSpPr>
            <p:spPr>
              <a:xfrm>
                <a:off x="-508136" y="1431665"/>
                <a:ext cx="9372600" cy="411395"/>
              </a:xfrm>
              <a:prstGeom prst="rect">
                <a:avLst/>
              </a:prstGeom>
              <a:noFill/>
            </p:spPr>
            <p:txBody>
              <a:bodyPr wrap="square">
                <a:spAutoFit/>
              </a:bodyPr>
              <a:lstStyle/>
              <a:p>
                <a:pPr lvl="1">
                  <a:spcBef>
                    <a:spcPts val="1200"/>
                  </a:spcBef>
                </a:pPr>
                <a14:m>
                  <m:oMath xmlns:m="http://schemas.openxmlformats.org/officeDocument/2006/math">
                    <m:r>
                      <a:rPr lang="en-GB" b="0" i="1" smtClean="0">
                        <a:latin typeface="Cambria Math" panose="02040503050406030204" pitchFamily="18" charset="0"/>
                      </a:rPr>
                      <m:t>𝑙𝑜</m:t>
                    </m:r>
                    <m:r>
                      <a:rPr lang="en-GB" i="1">
                        <a:latin typeface="Cambria Math" panose="02040503050406030204" pitchFamily="18" charset="0"/>
                      </a:rPr>
                      <m:t>𝑔𝐻</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b="0" i="1" smtClean="0">
                                <a:latin typeface="Cambria Math" panose="02040503050406030204" pitchFamily="18" charset="0"/>
                              </a:rPr>
                              <m:t>𝑖</m:t>
                            </m:r>
                            <m:r>
                              <a:rPr lang="en-GB" i="1">
                                <a:latin typeface="Cambria Math" panose="02040503050406030204" pitchFamily="18" charset="0"/>
                              </a:rPr>
                              <m:t>𝑗</m:t>
                            </m:r>
                          </m:sub>
                        </m:sSub>
                      </m:e>
                    </m:d>
                    <m:r>
                      <a:rPr lang="en-GB" i="1">
                        <a:latin typeface="Cambria Math" panose="02040503050406030204" pitchFamily="18" charset="0"/>
                      </a:rPr>
                      <m:t> </m:t>
                    </m:r>
                  </m:oMath>
                </a14:m>
                <a:r>
                  <a:rPr lang="en-GB" dirty="0"/>
                  <a:t>=  </a:t>
                </a:r>
                <a14:m>
                  <m:oMath xmlns:m="http://schemas.openxmlformats.org/officeDocument/2006/math">
                    <m:r>
                      <a:rPr lang="en-GB" b="0" i="1" smtClean="0">
                        <a:latin typeface="Cambria Math" panose="02040503050406030204" pitchFamily="18" charset="0"/>
                      </a:rPr>
                      <m:t>𝑙𝑜𝑔</m:t>
                    </m:r>
                    <m:r>
                      <a:rPr lang="en-GB" b="0" i="0"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𝐻</m:t>
                        </m:r>
                      </m:e>
                      <m:sub>
                        <m:r>
                          <a:rPr lang="en-GB" b="0" i="1" smtClean="0">
                            <a:latin typeface="Cambria Math" panose="02040503050406030204" pitchFamily="18" charset="0"/>
                          </a:rPr>
                          <m:t>0</m:t>
                        </m:r>
                      </m:sub>
                    </m:sSub>
                    <m:r>
                      <a:rPr lang="en-GB" b="0" i="0" smtClean="0">
                        <a:latin typeface="Cambria Math" panose="02040503050406030204" pitchFamily="18" charset="0"/>
                      </a:rPr>
                      <m:t> </m:t>
                    </m:r>
                    <m:d>
                      <m:dPr>
                        <m:ctrlPr>
                          <a:rPr lang="en-GB" b="0" i="1" smtClean="0">
                            <a:latin typeface="Cambria Math" panose="02040503050406030204" pitchFamily="18" charset="0"/>
                          </a:rPr>
                        </m:ctrlPr>
                      </m:dPr>
                      <m:e>
                        <m:sSub>
                          <m:sSubPr>
                            <m:ctrlPr>
                              <a:rPr lang="en-GB" b="0" i="1" smtClean="0">
                                <a:latin typeface="Cambria Math" panose="02040503050406030204" pitchFamily="18" charset="0"/>
                              </a:rPr>
                            </m:ctrlPr>
                          </m:sSubPr>
                          <m:e>
                            <m:r>
                              <a:rPr lang="en-GB" b="0" i="1" smtClean="0">
                                <a:latin typeface="Cambria Math" panose="02040503050406030204" pitchFamily="18" charset="0"/>
                              </a:rPr>
                              <m:t>𝑡</m:t>
                            </m:r>
                          </m:e>
                          <m:sub>
                            <m:r>
                              <a:rPr lang="en-GB" b="0" i="1" smtClean="0">
                                <a:latin typeface="Cambria Math" panose="02040503050406030204" pitchFamily="18" charset="0"/>
                              </a:rPr>
                              <m:t>𝑗</m:t>
                            </m:r>
                          </m:sub>
                        </m:sSub>
                      </m:e>
                    </m:d>
                    <m:r>
                      <a:rPr lang="en-GB" b="0" i="1" smtClean="0">
                        <a:latin typeface="Cambria Math" panose="02040503050406030204" pitchFamily="18" charset="0"/>
                      </a:rPr>
                      <m:t> +  </m:t>
                    </m:r>
                    <m:sSub>
                      <m:sSubPr>
                        <m:ctrlPr>
                          <a:rPr lang="en-GB" b="0" i="1" smtClean="0">
                            <a:latin typeface="Cambria Math" panose="02040503050406030204" pitchFamily="18" charset="0"/>
                          </a:rPr>
                        </m:ctrlPr>
                      </m:sSubPr>
                      <m:e>
                        <m:r>
                          <a:rPr lang="en-GB" b="0" i="1" smtClean="0">
                            <a:latin typeface="Cambria Math" panose="02040503050406030204" pitchFamily="18" charset="0"/>
                            <a:ea typeface="Cambria Math" panose="02040503050406030204" pitchFamily="18" charset="0"/>
                          </a:rPr>
                          <m:t>𝛽</m:t>
                        </m:r>
                      </m:e>
                      <m:sub>
                        <m:r>
                          <a:rPr lang="en-GB" b="0" i="1" smtClean="0">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b="0" i="1" smtClean="0">
                                <a:latin typeface="Cambria Math" panose="02040503050406030204" pitchFamily="18" charset="0"/>
                              </a:rPr>
                              <m:t>𝑀𝑎𝑙𝑒</m:t>
                            </m:r>
                          </m:e>
                          <m:sub>
                            <m:r>
                              <a:rPr lang="en-GB" i="1">
                                <a:latin typeface="Cambria Math" panose="02040503050406030204" pitchFamily="18" charset="0"/>
                              </a:rPr>
                              <m:t>𝑖</m:t>
                            </m:r>
                          </m:sub>
                        </m:sSub>
                      </m:e>
                    </m:d>
                  </m:oMath>
                </a14:m>
                <a:endParaRPr lang="en-GB" sz="3600" dirty="0"/>
              </a:p>
            </p:txBody>
          </p:sp>
        </mc:Choice>
        <mc:Fallback xmlns="">
          <p:sp>
            <p:nvSpPr>
              <p:cNvPr id="9" name="TextBox 8">
                <a:extLst>
                  <a:ext uri="{FF2B5EF4-FFF2-40B4-BE49-F238E27FC236}">
                    <a16:creationId xmlns:a16="http://schemas.microsoft.com/office/drawing/2014/main" id="{88A683FF-2C99-8A8E-1A39-A78107F8A62D}"/>
                  </a:ext>
                </a:extLst>
              </p:cNvPr>
              <p:cNvSpPr txBox="1">
                <a:spLocks noRot="1" noChangeAspect="1" noMove="1" noResize="1" noEditPoints="1" noAdjustHandles="1" noChangeArrowheads="1" noChangeShapeType="1" noTextEdit="1"/>
              </p:cNvSpPr>
              <p:nvPr/>
            </p:nvSpPr>
            <p:spPr>
              <a:xfrm>
                <a:off x="-508136" y="1431665"/>
                <a:ext cx="9372600" cy="411395"/>
              </a:xfrm>
              <a:prstGeom prst="rect">
                <a:avLst/>
              </a:prstGeom>
              <a:blipFill>
                <a:blip r:embed="rId3"/>
                <a:stretch>
                  <a:fillRect t="-1493" b="-2089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1E14E59-6BFC-D2EF-1BA7-4C3E8C81BAB3}"/>
                  </a:ext>
                </a:extLst>
              </p:cNvPr>
              <p:cNvSpPr txBox="1"/>
              <p:nvPr/>
            </p:nvSpPr>
            <p:spPr>
              <a:xfrm>
                <a:off x="-255493" y="2652299"/>
                <a:ext cx="6535270" cy="847476"/>
              </a:xfrm>
              <a:prstGeom prst="rect">
                <a:avLst/>
              </a:prstGeom>
              <a:noFill/>
            </p:spPr>
            <p:txBody>
              <a:bodyPr wrap="square">
                <a:spAutoFit/>
              </a:bodyPr>
              <a:lstStyle/>
              <a:p>
                <a:pPr lvl="1">
                  <a:spcBef>
                    <a:spcPts val="1200"/>
                  </a:spcBef>
                </a:pPr>
                <a:r>
                  <a:rPr lang="en-GB" b="1" dirty="0"/>
                  <a:t>Anti-log transformation</a:t>
                </a:r>
                <a:r>
                  <a:rPr lang="en-GB" dirty="0"/>
                  <a:t>: </a:t>
                </a:r>
              </a:p>
              <a:p>
                <a:pPr lvl="1">
                  <a:spcBef>
                    <a:spcPts val="1200"/>
                  </a:spcBef>
                </a:pPr>
                <a14:m>
                  <m:oMath xmlns:m="http://schemas.openxmlformats.org/officeDocument/2006/math">
                    <m:r>
                      <a:rPr lang="en-GB" i="1">
                        <a:latin typeface="Cambria Math" panose="02040503050406030204" pitchFamily="18" charset="0"/>
                      </a:rPr>
                      <m:t>𝐻</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b="0" i="1" smtClean="0">
                                <a:latin typeface="Cambria Math" panose="02040503050406030204" pitchFamily="18" charset="0"/>
                              </a:rPr>
                              <m:t>𝑖</m:t>
                            </m:r>
                            <m:r>
                              <a:rPr lang="en-GB" i="1">
                                <a:latin typeface="Cambria Math" panose="02040503050406030204" pitchFamily="18" charset="0"/>
                              </a:rPr>
                              <m:t>𝑗</m:t>
                            </m:r>
                          </m:sub>
                        </m:sSub>
                      </m:e>
                    </m:d>
                    <m:r>
                      <a:rPr lang="en-GB" i="1">
                        <a:latin typeface="Cambria Math" panose="02040503050406030204" pitchFamily="18" charset="0"/>
                      </a:rPr>
                      <m:t> </m:t>
                    </m:r>
                  </m:oMath>
                </a14:m>
                <a:r>
                  <a:rPr lang="en-GB" dirty="0"/>
                  <a:t>=  </a:t>
                </a:r>
                <a14:m>
                  <m:oMath xmlns:m="http://schemas.openxmlformats.org/officeDocument/2006/math">
                    <m:r>
                      <a:rPr lang="en-GB" b="0" i="0"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𝐻</m:t>
                        </m:r>
                      </m:e>
                      <m:sub>
                        <m:r>
                          <a:rPr lang="en-GB" b="0" i="1" smtClean="0">
                            <a:latin typeface="Cambria Math" panose="02040503050406030204" pitchFamily="18" charset="0"/>
                          </a:rPr>
                          <m:t>0</m:t>
                        </m:r>
                      </m:sub>
                    </m:sSub>
                    <m:r>
                      <a:rPr lang="en-GB" b="0" i="0" smtClean="0">
                        <a:latin typeface="Cambria Math" panose="02040503050406030204" pitchFamily="18" charset="0"/>
                      </a:rPr>
                      <m:t> </m:t>
                    </m:r>
                    <m:d>
                      <m:dPr>
                        <m:ctrlPr>
                          <a:rPr lang="en-GB" b="0" i="1" smtClean="0">
                            <a:latin typeface="Cambria Math" panose="02040503050406030204" pitchFamily="18" charset="0"/>
                          </a:rPr>
                        </m:ctrlPr>
                      </m:dPr>
                      <m:e>
                        <m:sSub>
                          <m:sSubPr>
                            <m:ctrlPr>
                              <a:rPr lang="en-GB" b="0" i="1" smtClean="0">
                                <a:latin typeface="Cambria Math" panose="02040503050406030204" pitchFamily="18" charset="0"/>
                              </a:rPr>
                            </m:ctrlPr>
                          </m:sSubPr>
                          <m:e>
                            <m:r>
                              <a:rPr lang="en-GB" b="0" i="1" smtClean="0">
                                <a:latin typeface="Cambria Math" panose="02040503050406030204" pitchFamily="18" charset="0"/>
                              </a:rPr>
                              <m:t>𝑡</m:t>
                            </m:r>
                          </m:e>
                          <m:sub>
                            <m:r>
                              <a:rPr lang="en-GB" b="0" i="1" smtClean="0">
                                <a:latin typeface="Cambria Math" panose="02040503050406030204" pitchFamily="18" charset="0"/>
                              </a:rPr>
                              <m:t>𝑗</m:t>
                            </m:r>
                          </m:sub>
                        </m:sSub>
                      </m:e>
                    </m:d>
                    <m:r>
                      <a:rPr lang="en-GB" b="0" i="1" smtClean="0">
                        <a:latin typeface="Cambria Math" panose="02040503050406030204" pitchFamily="18" charset="0"/>
                      </a:rPr>
                      <m:t> </m:t>
                    </m:r>
                    <m:sSup>
                      <m:sSupPr>
                        <m:ctrlPr>
                          <a:rPr lang="en-GB" b="0" i="1" smtClean="0">
                            <a:latin typeface="Cambria Math" panose="02040503050406030204" pitchFamily="18" charset="0"/>
                          </a:rPr>
                        </m:ctrlPr>
                      </m:sSupPr>
                      <m:e>
                        <m:r>
                          <a:rPr lang="en-GB" b="0" i="1" smtClean="0">
                            <a:latin typeface="Cambria Math" panose="02040503050406030204" pitchFamily="18" charset="0"/>
                          </a:rPr>
                          <m:t>𝑒</m:t>
                        </m:r>
                      </m:e>
                      <m:sup>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𝑀𝑎𝑙𝑒</m:t>
                                </m:r>
                              </m:e>
                              <m:sub>
                                <m:r>
                                  <a:rPr lang="en-GB" i="1">
                                    <a:latin typeface="Cambria Math" panose="02040503050406030204" pitchFamily="18" charset="0"/>
                                  </a:rPr>
                                  <m:t>𝑖</m:t>
                                </m:r>
                              </m:sub>
                            </m:sSub>
                          </m:e>
                        </m:d>
                      </m:sup>
                    </m:sSup>
                  </m:oMath>
                </a14:m>
                <a:endParaRPr lang="en-GB" dirty="0"/>
              </a:p>
            </p:txBody>
          </p:sp>
        </mc:Choice>
        <mc:Fallback xmlns="">
          <p:sp>
            <p:nvSpPr>
              <p:cNvPr id="3" name="TextBox 2">
                <a:extLst>
                  <a:ext uri="{FF2B5EF4-FFF2-40B4-BE49-F238E27FC236}">
                    <a16:creationId xmlns:a16="http://schemas.microsoft.com/office/drawing/2014/main" id="{F1E14E59-6BFC-D2EF-1BA7-4C3E8C81BAB3}"/>
                  </a:ext>
                </a:extLst>
              </p:cNvPr>
              <p:cNvSpPr txBox="1">
                <a:spLocks noRot="1" noChangeAspect="1" noMove="1" noResize="1" noEditPoints="1" noAdjustHandles="1" noChangeArrowheads="1" noChangeShapeType="1" noTextEdit="1"/>
              </p:cNvSpPr>
              <p:nvPr/>
            </p:nvSpPr>
            <p:spPr>
              <a:xfrm>
                <a:off x="-255493" y="2652299"/>
                <a:ext cx="6535270" cy="847476"/>
              </a:xfrm>
              <a:prstGeom prst="rect">
                <a:avLst/>
              </a:prstGeom>
              <a:blipFill>
                <a:blip r:embed="rId4"/>
                <a:stretch>
                  <a:fillRect t="-2878" b="-9353"/>
                </a:stretch>
              </a:blipFill>
            </p:spPr>
            <p:txBody>
              <a:bodyPr/>
              <a:lstStyle/>
              <a:p>
                <a:r>
                  <a:rPr lang="en-GB">
                    <a:noFill/>
                  </a:rPr>
                  <a:t> </a:t>
                </a:r>
              </a:p>
            </p:txBody>
          </p:sp>
        </mc:Fallback>
      </mc:AlternateContent>
      <p:pic>
        <p:nvPicPr>
          <p:cNvPr id="5" name="Picture 4">
            <a:extLst>
              <a:ext uri="{FF2B5EF4-FFF2-40B4-BE49-F238E27FC236}">
                <a16:creationId xmlns:a16="http://schemas.microsoft.com/office/drawing/2014/main" id="{E904FB17-ACFE-9E54-2E1F-4C1253D0B939}"/>
              </a:ext>
            </a:extLst>
          </p:cNvPr>
          <p:cNvPicPr>
            <a:picLocks noChangeAspect="1"/>
          </p:cNvPicPr>
          <p:nvPr/>
        </p:nvPicPr>
        <p:blipFill>
          <a:blip r:embed="rId5"/>
          <a:stretch>
            <a:fillRect/>
          </a:stretch>
        </p:blipFill>
        <p:spPr>
          <a:xfrm>
            <a:off x="3805951" y="194039"/>
            <a:ext cx="8244855" cy="6611471"/>
          </a:xfrm>
          <a:prstGeom prst="rect">
            <a:avLst/>
          </a:prstGeom>
        </p:spPr>
      </p:pic>
      <p:cxnSp>
        <p:nvCxnSpPr>
          <p:cNvPr id="8" name="Straight Arrow Connector 7">
            <a:extLst>
              <a:ext uri="{FF2B5EF4-FFF2-40B4-BE49-F238E27FC236}">
                <a16:creationId xmlns:a16="http://schemas.microsoft.com/office/drawing/2014/main" id="{053F35B8-23CA-59B2-14C7-4F4D5303BA46}"/>
              </a:ext>
            </a:extLst>
          </p:cNvPr>
          <p:cNvCxnSpPr>
            <a:cxnSpLocks/>
          </p:cNvCxnSpPr>
          <p:nvPr/>
        </p:nvCxnSpPr>
        <p:spPr>
          <a:xfrm>
            <a:off x="10125634" y="1015871"/>
            <a:ext cx="0" cy="234149"/>
          </a:xfrm>
          <a:prstGeom prst="straightConnector1">
            <a:avLst/>
          </a:prstGeom>
          <a:ln w="28575">
            <a:solidFill>
              <a:srgbClr val="C00000"/>
            </a:solidFill>
            <a:headEnd type="triangle"/>
            <a:tailEnd type="triangle"/>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F7C2A44-63BE-A3FE-8AF4-4954CE0F1752}"/>
                  </a:ext>
                </a:extLst>
              </p:cNvPr>
              <p:cNvSpPr txBox="1"/>
              <p:nvPr/>
            </p:nvSpPr>
            <p:spPr>
              <a:xfrm>
                <a:off x="10159309" y="856338"/>
                <a:ext cx="4987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𝟏</m:t>
                          </m:r>
                        </m:sub>
                      </m:sSub>
                    </m:oMath>
                  </m:oMathPara>
                </a14:m>
                <a:endParaRPr lang="en-GB" b="1" dirty="0"/>
              </a:p>
            </p:txBody>
          </p:sp>
        </mc:Choice>
        <mc:Fallback xmlns="">
          <p:sp>
            <p:nvSpPr>
              <p:cNvPr id="10" name="TextBox 9">
                <a:extLst>
                  <a:ext uri="{FF2B5EF4-FFF2-40B4-BE49-F238E27FC236}">
                    <a16:creationId xmlns:a16="http://schemas.microsoft.com/office/drawing/2014/main" id="{0F7C2A44-63BE-A3FE-8AF4-4954CE0F1752}"/>
                  </a:ext>
                </a:extLst>
              </p:cNvPr>
              <p:cNvSpPr txBox="1">
                <a:spLocks noRot="1" noChangeAspect="1" noMove="1" noResize="1" noEditPoints="1" noAdjustHandles="1" noChangeArrowheads="1" noChangeShapeType="1" noTextEdit="1"/>
              </p:cNvSpPr>
              <p:nvPr/>
            </p:nvSpPr>
            <p:spPr>
              <a:xfrm>
                <a:off x="10159309" y="856338"/>
                <a:ext cx="498790" cy="369332"/>
              </a:xfrm>
              <a:prstGeom prst="rect">
                <a:avLst/>
              </a:prstGeom>
              <a:blipFill>
                <a:blip r:embed="rId6"/>
                <a:stretch>
                  <a:fillRect b="-13115"/>
                </a:stretch>
              </a:blipFill>
            </p:spPr>
            <p:txBody>
              <a:bodyPr/>
              <a:lstStyle/>
              <a:p>
                <a:r>
                  <a:rPr lang="en-GB">
                    <a:noFill/>
                  </a:rPr>
                  <a:t> </a:t>
                </a:r>
              </a:p>
            </p:txBody>
          </p:sp>
        </mc:Fallback>
      </mc:AlternateContent>
      <p:cxnSp>
        <p:nvCxnSpPr>
          <p:cNvPr id="11" name="Straight Arrow Connector 10">
            <a:extLst>
              <a:ext uri="{FF2B5EF4-FFF2-40B4-BE49-F238E27FC236}">
                <a16:creationId xmlns:a16="http://schemas.microsoft.com/office/drawing/2014/main" id="{3272DF47-24F9-7C0C-EFD2-27E78A30651E}"/>
              </a:ext>
            </a:extLst>
          </p:cNvPr>
          <p:cNvCxnSpPr>
            <a:cxnSpLocks/>
          </p:cNvCxnSpPr>
          <p:nvPr/>
        </p:nvCxnSpPr>
        <p:spPr>
          <a:xfrm>
            <a:off x="10371112" y="4353996"/>
            <a:ext cx="0" cy="870668"/>
          </a:xfrm>
          <a:prstGeom prst="straightConnector1">
            <a:avLst/>
          </a:prstGeom>
          <a:ln w="28575">
            <a:solidFill>
              <a:srgbClr val="C00000"/>
            </a:solidFill>
            <a:headEnd type="triangle"/>
            <a:tailEnd type="triangle"/>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7389271F-121A-FC3E-67FE-762A1EF70DFB}"/>
                  </a:ext>
                </a:extLst>
              </p:cNvPr>
              <p:cNvSpPr txBox="1"/>
              <p:nvPr/>
            </p:nvSpPr>
            <p:spPr>
              <a:xfrm>
                <a:off x="10371112" y="4612137"/>
                <a:ext cx="49879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𝟏</m:t>
                          </m:r>
                        </m:sub>
                      </m:sSub>
                    </m:oMath>
                  </m:oMathPara>
                </a14:m>
                <a:endParaRPr lang="en-GB" b="1" dirty="0"/>
              </a:p>
            </p:txBody>
          </p:sp>
        </mc:Choice>
        <mc:Fallback xmlns="">
          <p:sp>
            <p:nvSpPr>
              <p:cNvPr id="12" name="TextBox 11">
                <a:extLst>
                  <a:ext uri="{FF2B5EF4-FFF2-40B4-BE49-F238E27FC236}">
                    <a16:creationId xmlns:a16="http://schemas.microsoft.com/office/drawing/2014/main" id="{7389271F-121A-FC3E-67FE-762A1EF70DFB}"/>
                  </a:ext>
                </a:extLst>
              </p:cNvPr>
              <p:cNvSpPr txBox="1">
                <a:spLocks noRot="1" noChangeAspect="1" noMove="1" noResize="1" noEditPoints="1" noAdjustHandles="1" noChangeArrowheads="1" noChangeShapeType="1" noTextEdit="1"/>
              </p:cNvSpPr>
              <p:nvPr/>
            </p:nvSpPr>
            <p:spPr>
              <a:xfrm>
                <a:off x="10371112" y="4612137"/>
                <a:ext cx="498790" cy="369332"/>
              </a:xfrm>
              <a:prstGeom prst="rect">
                <a:avLst/>
              </a:prstGeom>
              <a:blipFill>
                <a:blip r:embed="rId7"/>
                <a:stretch>
                  <a:fillRect b="-13333"/>
                </a:stretch>
              </a:blipFill>
            </p:spPr>
            <p:txBody>
              <a:bodyPr/>
              <a:lstStyle/>
              <a:p>
                <a:r>
                  <a:rPr lang="en-GB">
                    <a:noFill/>
                  </a:rPr>
                  <a:t> </a:t>
                </a:r>
              </a:p>
            </p:txBody>
          </p:sp>
        </mc:Fallback>
      </mc:AlternateContent>
      <p:cxnSp>
        <p:nvCxnSpPr>
          <p:cNvPr id="15" name="Straight Arrow Connector 14">
            <a:extLst>
              <a:ext uri="{FF2B5EF4-FFF2-40B4-BE49-F238E27FC236}">
                <a16:creationId xmlns:a16="http://schemas.microsoft.com/office/drawing/2014/main" id="{EF23C355-36FC-67AB-B828-52E40B5B3614}"/>
              </a:ext>
            </a:extLst>
          </p:cNvPr>
          <p:cNvCxnSpPr>
            <a:cxnSpLocks/>
          </p:cNvCxnSpPr>
          <p:nvPr/>
        </p:nvCxnSpPr>
        <p:spPr>
          <a:xfrm>
            <a:off x="6737191" y="1598856"/>
            <a:ext cx="0" cy="546847"/>
          </a:xfrm>
          <a:prstGeom prst="straightConnector1">
            <a:avLst/>
          </a:prstGeom>
          <a:ln w="28575">
            <a:solidFill>
              <a:srgbClr val="C00000"/>
            </a:solidFill>
            <a:headEnd type="triangle"/>
            <a:tailEnd type="triangle"/>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EDEBE9F5-967C-0B68-D922-3CBC82AE1905}"/>
                  </a:ext>
                </a:extLst>
              </p:cNvPr>
              <p:cNvSpPr txBox="1"/>
              <p:nvPr/>
            </p:nvSpPr>
            <p:spPr>
              <a:xfrm>
                <a:off x="6737191" y="1598856"/>
                <a:ext cx="571503" cy="37965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b="1" i="1">
                              <a:latin typeface="Cambria Math" panose="02040503050406030204" pitchFamily="18" charset="0"/>
                            </a:rPr>
                          </m:ctrlPr>
                        </m:sSupPr>
                        <m:e>
                          <m:r>
                            <a:rPr lang="en-GB" b="1" i="1">
                              <a:latin typeface="Cambria Math" panose="02040503050406030204" pitchFamily="18" charset="0"/>
                            </a:rPr>
                            <m:t>𝒆</m:t>
                          </m:r>
                        </m:e>
                        <m:sup>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𝟏</m:t>
                              </m:r>
                            </m:sub>
                          </m:sSub>
                        </m:sup>
                      </m:sSup>
                    </m:oMath>
                  </m:oMathPara>
                </a14:m>
                <a:endParaRPr lang="en-GB" b="1" dirty="0"/>
              </a:p>
            </p:txBody>
          </p:sp>
        </mc:Choice>
        <mc:Fallback xmlns="">
          <p:sp>
            <p:nvSpPr>
              <p:cNvPr id="16" name="TextBox 15">
                <a:extLst>
                  <a:ext uri="{FF2B5EF4-FFF2-40B4-BE49-F238E27FC236}">
                    <a16:creationId xmlns:a16="http://schemas.microsoft.com/office/drawing/2014/main" id="{EDEBE9F5-967C-0B68-D922-3CBC82AE1905}"/>
                  </a:ext>
                </a:extLst>
              </p:cNvPr>
              <p:cNvSpPr txBox="1">
                <a:spLocks noRot="1" noChangeAspect="1" noMove="1" noResize="1" noEditPoints="1" noAdjustHandles="1" noChangeArrowheads="1" noChangeShapeType="1" noTextEdit="1"/>
              </p:cNvSpPr>
              <p:nvPr/>
            </p:nvSpPr>
            <p:spPr>
              <a:xfrm>
                <a:off x="6737191" y="1598856"/>
                <a:ext cx="571503" cy="379656"/>
              </a:xfrm>
              <a:prstGeom prst="rect">
                <a:avLst/>
              </a:prstGeom>
              <a:blipFill>
                <a:blip r:embed="rId8"/>
                <a:stretch>
                  <a:fillRect/>
                </a:stretch>
              </a:blipFill>
            </p:spPr>
            <p:txBody>
              <a:bodyPr/>
              <a:lstStyle/>
              <a:p>
                <a:r>
                  <a:rPr lang="en-GB">
                    <a:noFill/>
                  </a:rPr>
                  <a:t> </a:t>
                </a:r>
              </a:p>
            </p:txBody>
          </p:sp>
        </mc:Fallback>
      </mc:AlternateContent>
      <p:cxnSp>
        <p:nvCxnSpPr>
          <p:cNvPr id="17" name="Straight Arrow Connector 16">
            <a:extLst>
              <a:ext uri="{FF2B5EF4-FFF2-40B4-BE49-F238E27FC236}">
                <a16:creationId xmlns:a16="http://schemas.microsoft.com/office/drawing/2014/main" id="{0F673644-2698-9EE0-A1F6-6DBD9E533CDC}"/>
              </a:ext>
            </a:extLst>
          </p:cNvPr>
          <p:cNvCxnSpPr>
            <a:cxnSpLocks/>
          </p:cNvCxnSpPr>
          <p:nvPr/>
        </p:nvCxnSpPr>
        <p:spPr>
          <a:xfrm>
            <a:off x="6279777" y="4745103"/>
            <a:ext cx="0" cy="934469"/>
          </a:xfrm>
          <a:prstGeom prst="straightConnector1">
            <a:avLst/>
          </a:prstGeom>
          <a:ln w="28575">
            <a:solidFill>
              <a:srgbClr val="C00000"/>
            </a:solidFill>
            <a:headEnd type="triangle"/>
            <a:tailEnd type="triangle"/>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3C59A092-CF18-A04D-3164-AF0913CDB1F9}"/>
                  </a:ext>
                </a:extLst>
              </p:cNvPr>
              <p:cNvSpPr txBox="1"/>
              <p:nvPr/>
            </p:nvSpPr>
            <p:spPr>
              <a:xfrm>
                <a:off x="6443595" y="4915026"/>
                <a:ext cx="571503" cy="37965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GB" b="1" i="1">
                              <a:latin typeface="Cambria Math" panose="02040503050406030204" pitchFamily="18" charset="0"/>
                            </a:rPr>
                          </m:ctrlPr>
                        </m:sSupPr>
                        <m:e>
                          <m:r>
                            <a:rPr lang="en-GB" b="1" i="1">
                              <a:latin typeface="Cambria Math" panose="02040503050406030204" pitchFamily="18" charset="0"/>
                            </a:rPr>
                            <m:t>𝒆</m:t>
                          </m:r>
                        </m:e>
                        <m:sup>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𝟏</m:t>
                              </m:r>
                            </m:sub>
                          </m:sSub>
                        </m:sup>
                      </m:sSup>
                    </m:oMath>
                  </m:oMathPara>
                </a14:m>
                <a:endParaRPr lang="en-GB" b="1" dirty="0"/>
              </a:p>
            </p:txBody>
          </p:sp>
        </mc:Choice>
        <mc:Fallback xmlns="">
          <p:sp>
            <p:nvSpPr>
              <p:cNvPr id="18" name="TextBox 17">
                <a:extLst>
                  <a:ext uri="{FF2B5EF4-FFF2-40B4-BE49-F238E27FC236}">
                    <a16:creationId xmlns:a16="http://schemas.microsoft.com/office/drawing/2014/main" id="{3C59A092-CF18-A04D-3164-AF0913CDB1F9}"/>
                  </a:ext>
                </a:extLst>
              </p:cNvPr>
              <p:cNvSpPr txBox="1">
                <a:spLocks noRot="1" noChangeAspect="1" noMove="1" noResize="1" noEditPoints="1" noAdjustHandles="1" noChangeArrowheads="1" noChangeShapeType="1" noTextEdit="1"/>
              </p:cNvSpPr>
              <p:nvPr/>
            </p:nvSpPr>
            <p:spPr>
              <a:xfrm>
                <a:off x="6443595" y="4915026"/>
                <a:ext cx="571503" cy="379656"/>
              </a:xfrm>
              <a:prstGeom prst="rect">
                <a:avLst/>
              </a:prstGeom>
              <a:blipFill>
                <a:blip r:embed="rId9"/>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3942339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A833E-E1C6-2BA2-7181-F64415AB5A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83F842-57BB-9CE7-54E7-33B8BBA1EDAA}"/>
              </a:ext>
            </a:extLst>
          </p:cNvPr>
          <p:cNvSpPr>
            <a:spLocks noGrp="1"/>
          </p:cNvSpPr>
          <p:nvPr>
            <p:ph type="title"/>
          </p:nvPr>
        </p:nvSpPr>
        <p:spPr>
          <a:xfrm>
            <a:off x="0" y="54720"/>
            <a:ext cx="12192000" cy="948691"/>
          </a:xfrm>
          <a:solidFill>
            <a:srgbClr val="C00000"/>
          </a:solidFill>
        </p:spPr>
        <p:txBody>
          <a:bodyPr/>
          <a:lstStyle/>
          <a:p>
            <a:r>
              <a:rPr lang="en-GB" dirty="0">
                <a:solidFill>
                  <a:schemeClr val="bg1"/>
                </a:solidFill>
              </a:rPr>
              <a:t>	Cox Model</a:t>
            </a:r>
          </a:p>
        </p:txBody>
      </p:sp>
      <p:sp>
        <p:nvSpPr>
          <p:cNvPr id="6" name="AutoShape 2">
            <a:extLst>
              <a:ext uri="{FF2B5EF4-FFF2-40B4-BE49-F238E27FC236}">
                <a16:creationId xmlns:a16="http://schemas.microsoft.com/office/drawing/2014/main" id="{40648DC1-3EF6-0B2E-FEA5-3064ADB04FA9}"/>
              </a:ext>
            </a:extLst>
          </p:cNvPr>
          <p:cNvSpPr>
            <a:spLocks noChangeAspect="1" noChangeArrowheads="1"/>
          </p:cNvSpPr>
          <p:nvPr/>
        </p:nvSpPr>
        <p:spPr bwMode="auto">
          <a:xfrm>
            <a:off x="322729" y="337072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B7635154-1308-A89C-0A8C-F33CE22CC60C}"/>
                  </a:ext>
                </a:extLst>
              </p:cNvPr>
              <p:cNvSpPr txBox="1"/>
              <p:nvPr/>
            </p:nvSpPr>
            <p:spPr>
              <a:xfrm>
                <a:off x="-127800" y="1406971"/>
                <a:ext cx="9372600" cy="411395"/>
              </a:xfrm>
              <a:prstGeom prst="rect">
                <a:avLst/>
              </a:prstGeom>
              <a:noFill/>
            </p:spPr>
            <p:txBody>
              <a:bodyPr wrap="square">
                <a:spAutoFit/>
              </a:bodyPr>
              <a:lstStyle/>
              <a:p>
                <a:pPr lvl="1">
                  <a:spcBef>
                    <a:spcPts val="1200"/>
                  </a:spcBef>
                </a:pPr>
                <a14:m>
                  <m:oMath xmlns:m="http://schemas.openxmlformats.org/officeDocument/2006/math">
                    <m:r>
                      <a:rPr lang="en-GB" b="0" i="1" smtClean="0">
                        <a:latin typeface="Cambria Math" panose="02040503050406030204" pitchFamily="18" charset="0"/>
                      </a:rPr>
                      <m:t>𝑙</m:t>
                    </m:r>
                    <m:r>
                      <a:rPr lang="en-GB" i="1">
                        <a:latin typeface="Cambria Math" panose="02040503050406030204" pitchFamily="18" charset="0"/>
                      </a:rPr>
                      <m:t>𝑜𝑔𝐻</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b="0" i="1" smtClean="0">
                                <a:latin typeface="Cambria Math" panose="02040503050406030204" pitchFamily="18" charset="0"/>
                              </a:rPr>
                              <m:t>𝑖</m:t>
                            </m:r>
                            <m:r>
                              <a:rPr lang="en-GB" i="1">
                                <a:latin typeface="Cambria Math" panose="02040503050406030204" pitchFamily="18" charset="0"/>
                              </a:rPr>
                              <m:t>𝑗</m:t>
                            </m:r>
                          </m:sub>
                        </m:sSub>
                      </m:e>
                    </m:d>
                    <m:r>
                      <a:rPr lang="en-GB" i="1">
                        <a:latin typeface="Cambria Math" panose="02040503050406030204" pitchFamily="18" charset="0"/>
                      </a:rPr>
                      <m:t> </m:t>
                    </m:r>
                  </m:oMath>
                </a14:m>
                <a:r>
                  <a:rPr lang="en-GB" dirty="0"/>
                  <a:t>=  </a:t>
                </a:r>
                <a14:m>
                  <m:oMath xmlns:m="http://schemas.openxmlformats.org/officeDocument/2006/math">
                    <m:r>
                      <a:rPr lang="en-GB" b="0" i="1" smtClean="0">
                        <a:latin typeface="Cambria Math" panose="02040503050406030204" pitchFamily="18" charset="0"/>
                      </a:rPr>
                      <m:t>𝑙𝑜𝑔</m:t>
                    </m:r>
                    <m:r>
                      <a:rPr lang="en-GB" b="0" i="0"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𝐻</m:t>
                        </m:r>
                      </m:e>
                      <m:sub>
                        <m:r>
                          <a:rPr lang="en-GB" b="0" i="1" smtClean="0">
                            <a:latin typeface="Cambria Math" panose="02040503050406030204" pitchFamily="18" charset="0"/>
                          </a:rPr>
                          <m:t>0</m:t>
                        </m:r>
                      </m:sub>
                    </m:sSub>
                    <m:r>
                      <a:rPr lang="en-GB" b="0" i="0" smtClean="0">
                        <a:latin typeface="Cambria Math" panose="02040503050406030204" pitchFamily="18" charset="0"/>
                      </a:rPr>
                      <m:t> </m:t>
                    </m:r>
                    <m:d>
                      <m:dPr>
                        <m:ctrlPr>
                          <a:rPr lang="en-GB" b="0" i="1" smtClean="0">
                            <a:latin typeface="Cambria Math" panose="02040503050406030204" pitchFamily="18" charset="0"/>
                          </a:rPr>
                        </m:ctrlPr>
                      </m:dPr>
                      <m:e>
                        <m:sSub>
                          <m:sSubPr>
                            <m:ctrlPr>
                              <a:rPr lang="en-GB" b="0" i="1" smtClean="0">
                                <a:latin typeface="Cambria Math" panose="02040503050406030204" pitchFamily="18" charset="0"/>
                              </a:rPr>
                            </m:ctrlPr>
                          </m:sSubPr>
                          <m:e>
                            <m:r>
                              <a:rPr lang="en-GB" b="0" i="1" smtClean="0">
                                <a:latin typeface="Cambria Math" panose="02040503050406030204" pitchFamily="18" charset="0"/>
                              </a:rPr>
                              <m:t>𝑡</m:t>
                            </m:r>
                          </m:e>
                          <m:sub>
                            <m:r>
                              <a:rPr lang="en-GB" b="0" i="1" smtClean="0">
                                <a:latin typeface="Cambria Math" panose="02040503050406030204" pitchFamily="18" charset="0"/>
                              </a:rPr>
                              <m:t>𝑗</m:t>
                            </m:r>
                          </m:sub>
                        </m:sSub>
                      </m:e>
                    </m:d>
                    <m:r>
                      <a:rPr lang="en-GB" b="0" i="1" smtClean="0">
                        <a:latin typeface="Cambria Math" panose="02040503050406030204" pitchFamily="18" charset="0"/>
                      </a:rPr>
                      <m:t> +  </m:t>
                    </m:r>
                    <m:sSub>
                      <m:sSubPr>
                        <m:ctrlPr>
                          <a:rPr lang="en-GB" b="0" i="1" smtClean="0">
                            <a:latin typeface="Cambria Math" panose="02040503050406030204" pitchFamily="18" charset="0"/>
                          </a:rPr>
                        </m:ctrlPr>
                      </m:sSubPr>
                      <m:e>
                        <m:r>
                          <a:rPr lang="en-GB" b="0" i="1" smtClean="0">
                            <a:latin typeface="Cambria Math" panose="02040503050406030204" pitchFamily="18" charset="0"/>
                            <a:ea typeface="Cambria Math" panose="02040503050406030204" pitchFamily="18" charset="0"/>
                          </a:rPr>
                          <m:t>𝛽</m:t>
                        </m:r>
                      </m:e>
                      <m:sub>
                        <m:r>
                          <a:rPr lang="en-GB" b="0" i="1" smtClean="0">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b="0" i="1" smtClean="0">
                                <a:latin typeface="Cambria Math" panose="02040503050406030204" pitchFamily="18" charset="0"/>
                              </a:rPr>
                              <m:t>𝑀𝑎𝑙𝑒</m:t>
                            </m:r>
                          </m:e>
                          <m:sub>
                            <m:r>
                              <a:rPr lang="en-GB" i="1">
                                <a:latin typeface="Cambria Math" panose="02040503050406030204" pitchFamily="18" charset="0"/>
                              </a:rPr>
                              <m:t>𝑖</m:t>
                            </m:r>
                          </m:sub>
                        </m:sSub>
                      </m:e>
                    </m:d>
                  </m:oMath>
                </a14:m>
                <a:endParaRPr lang="en-GB" sz="3600" dirty="0"/>
              </a:p>
            </p:txBody>
          </p:sp>
        </mc:Choice>
        <mc:Fallback xmlns="">
          <p:sp>
            <p:nvSpPr>
              <p:cNvPr id="9" name="TextBox 8">
                <a:extLst>
                  <a:ext uri="{FF2B5EF4-FFF2-40B4-BE49-F238E27FC236}">
                    <a16:creationId xmlns:a16="http://schemas.microsoft.com/office/drawing/2014/main" id="{B7635154-1308-A89C-0A8C-F33CE22CC60C}"/>
                  </a:ext>
                </a:extLst>
              </p:cNvPr>
              <p:cNvSpPr txBox="1">
                <a:spLocks noRot="1" noChangeAspect="1" noMove="1" noResize="1" noEditPoints="1" noAdjustHandles="1" noChangeArrowheads="1" noChangeShapeType="1" noTextEdit="1"/>
              </p:cNvSpPr>
              <p:nvPr/>
            </p:nvSpPr>
            <p:spPr>
              <a:xfrm>
                <a:off x="-127800" y="1406971"/>
                <a:ext cx="9372600" cy="411395"/>
              </a:xfrm>
              <a:prstGeom prst="rect">
                <a:avLst/>
              </a:prstGeom>
              <a:blipFill>
                <a:blip r:embed="rId3"/>
                <a:stretch>
                  <a:fillRect t="-1493" b="-2089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14C9C130-06B8-E753-57F1-A6C6DD1579D8}"/>
                  </a:ext>
                </a:extLst>
              </p:cNvPr>
              <p:cNvSpPr txBox="1"/>
              <p:nvPr/>
            </p:nvSpPr>
            <p:spPr>
              <a:xfrm>
                <a:off x="-79053" y="1949056"/>
                <a:ext cx="6535270" cy="847476"/>
              </a:xfrm>
              <a:prstGeom prst="rect">
                <a:avLst/>
              </a:prstGeom>
              <a:noFill/>
            </p:spPr>
            <p:txBody>
              <a:bodyPr wrap="square">
                <a:spAutoFit/>
              </a:bodyPr>
              <a:lstStyle/>
              <a:p>
                <a:pPr lvl="1">
                  <a:spcBef>
                    <a:spcPts val="1200"/>
                  </a:spcBef>
                </a:pPr>
                <a:r>
                  <a:rPr lang="en-GB" b="1" dirty="0"/>
                  <a:t>Estimated Cumulative Hazard</a:t>
                </a:r>
                <a:r>
                  <a:rPr lang="en-GB" dirty="0"/>
                  <a:t>: </a:t>
                </a:r>
              </a:p>
              <a:p>
                <a:pPr lvl="1">
                  <a:spcBef>
                    <a:spcPts val="1200"/>
                  </a:spcBef>
                </a:pPr>
                <a14:m>
                  <m:oMath xmlns:m="http://schemas.openxmlformats.org/officeDocument/2006/math">
                    <m:r>
                      <a:rPr lang="en-GB" i="1">
                        <a:latin typeface="Cambria Math" panose="02040503050406030204" pitchFamily="18" charset="0"/>
                      </a:rPr>
                      <m:t>𝐻</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b="0" i="1" smtClean="0">
                                <a:latin typeface="Cambria Math" panose="02040503050406030204" pitchFamily="18" charset="0"/>
                              </a:rPr>
                              <m:t>𝑖</m:t>
                            </m:r>
                            <m:r>
                              <a:rPr lang="en-GB" i="1">
                                <a:latin typeface="Cambria Math" panose="02040503050406030204" pitchFamily="18" charset="0"/>
                              </a:rPr>
                              <m:t>𝑗</m:t>
                            </m:r>
                          </m:sub>
                        </m:sSub>
                      </m:e>
                    </m:d>
                    <m:r>
                      <a:rPr lang="en-GB" i="1">
                        <a:latin typeface="Cambria Math" panose="02040503050406030204" pitchFamily="18" charset="0"/>
                      </a:rPr>
                      <m:t> </m:t>
                    </m:r>
                  </m:oMath>
                </a14:m>
                <a:r>
                  <a:rPr lang="en-GB" dirty="0"/>
                  <a:t>=  </a:t>
                </a:r>
                <a14:m>
                  <m:oMath xmlns:m="http://schemas.openxmlformats.org/officeDocument/2006/math">
                    <m:r>
                      <a:rPr lang="en-GB" b="0" i="0"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𝐻</m:t>
                        </m:r>
                      </m:e>
                      <m:sub>
                        <m:r>
                          <a:rPr lang="en-GB" b="0" i="1" smtClean="0">
                            <a:latin typeface="Cambria Math" panose="02040503050406030204" pitchFamily="18" charset="0"/>
                          </a:rPr>
                          <m:t>0</m:t>
                        </m:r>
                      </m:sub>
                    </m:sSub>
                    <m:r>
                      <a:rPr lang="en-GB" b="0" i="0" smtClean="0">
                        <a:latin typeface="Cambria Math" panose="02040503050406030204" pitchFamily="18" charset="0"/>
                      </a:rPr>
                      <m:t> </m:t>
                    </m:r>
                    <m:d>
                      <m:dPr>
                        <m:ctrlPr>
                          <a:rPr lang="en-GB" b="0" i="1" smtClean="0">
                            <a:latin typeface="Cambria Math" panose="02040503050406030204" pitchFamily="18" charset="0"/>
                          </a:rPr>
                        </m:ctrlPr>
                      </m:dPr>
                      <m:e>
                        <m:sSub>
                          <m:sSubPr>
                            <m:ctrlPr>
                              <a:rPr lang="en-GB" b="0" i="1" smtClean="0">
                                <a:latin typeface="Cambria Math" panose="02040503050406030204" pitchFamily="18" charset="0"/>
                              </a:rPr>
                            </m:ctrlPr>
                          </m:sSubPr>
                          <m:e>
                            <m:r>
                              <a:rPr lang="en-GB" b="0" i="1" smtClean="0">
                                <a:latin typeface="Cambria Math" panose="02040503050406030204" pitchFamily="18" charset="0"/>
                              </a:rPr>
                              <m:t>𝑡</m:t>
                            </m:r>
                          </m:e>
                          <m:sub>
                            <m:r>
                              <a:rPr lang="en-GB" b="0" i="1" smtClean="0">
                                <a:latin typeface="Cambria Math" panose="02040503050406030204" pitchFamily="18" charset="0"/>
                              </a:rPr>
                              <m:t>𝑗</m:t>
                            </m:r>
                          </m:sub>
                        </m:sSub>
                      </m:e>
                    </m:d>
                    <m:r>
                      <a:rPr lang="en-GB" b="0" i="1" smtClean="0">
                        <a:latin typeface="Cambria Math" panose="02040503050406030204" pitchFamily="18" charset="0"/>
                      </a:rPr>
                      <m:t> </m:t>
                    </m:r>
                    <m:sSup>
                      <m:sSupPr>
                        <m:ctrlPr>
                          <a:rPr lang="en-GB" b="0" i="1" smtClean="0">
                            <a:latin typeface="Cambria Math" panose="02040503050406030204" pitchFamily="18" charset="0"/>
                          </a:rPr>
                        </m:ctrlPr>
                      </m:sSupPr>
                      <m:e>
                        <m:r>
                          <a:rPr lang="en-GB" b="0" i="1" smtClean="0">
                            <a:latin typeface="Cambria Math" panose="02040503050406030204" pitchFamily="18" charset="0"/>
                          </a:rPr>
                          <m:t>𝑒</m:t>
                        </m:r>
                      </m:e>
                      <m:sup>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𝑀𝑎𝑙𝑒</m:t>
                                </m:r>
                              </m:e>
                              <m:sub>
                                <m:r>
                                  <a:rPr lang="en-GB" i="1">
                                    <a:latin typeface="Cambria Math" panose="02040503050406030204" pitchFamily="18" charset="0"/>
                                  </a:rPr>
                                  <m:t>𝑖</m:t>
                                </m:r>
                              </m:sub>
                            </m:sSub>
                          </m:e>
                        </m:d>
                      </m:sup>
                    </m:sSup>
                  </m:oMath>
                </a14:m>
                <a:endParaRPr lang="en-GB" dirty="0"/>
              </a:p>
            </p:txBody>
          </p:sp>
        </mc:Choice>
        <mc:Fallback xmlns="">
          <p:sp>
            <p:nvSpPr>
              <p:cNvPr id="3" name="TextBox 2">
                <a:extLst>
                  <a:ext uri="{FF2B5EF4-FFF2-40B4-BE49-F238E27FC236}">
                    <a16:creationId xmlns:a16="http://schemas.microsoft.com/office/drawing/2014/main" id="{14C9C130-06B8-E753-57F1-A6C6DD1579D8}"/>
                  </a:ext>
                </a:extLst>
              </p:cNvPr>
              <p:cNvSpPr txBox="1">
                <a:spLocks noRot="1" noChangeAspect="1" noMove="1" noResize="1" noEditPoints="1" noAdjustHandles="1" noChangeArrowheads="1" noChangeShapeType="1" noTextEdit="1"/>
              </p:cNvSpPr>
              <p:nvPr/>
            </p:nvSpPr>
            <p:spPr>
              <a:xfrm>
                <a:off x="-79053" y="1949056"/>
                <a:ext cx="6535270" cy="847476"/>
              </a:xfrm>
              <a:prstGeom prst="rect">
                <a:avLst/>
              </a:prstGeom>
              <a:blipFill>
                <a:blip r:embed="rId4"/>
                <a:stretch>
                  <a:fillRect t="-3597" b="-9353"/>
                </a:stretch>
              </a:blipFill>
            </p:spPr>
            <p:txBody>
              <a:bodyPr/>
              <a:lstStyle/>
              <a:p>
                <a:r>
                  <a:rPr lang="en-GB">
                    <a:noFill/>
                  </a:rPr>
                  <a:t> </a:t>
                </a:r>
              </a:p>
            </p:txBody>
          </p:sp>
        </mc:Fallback>
      </mc:AlternateContent>
      <p:pic>
        <p:nvPicPr>
          <p:cNvPr id="4" name="Picture 3">
            <a:extLst>
              <a:ext uri="{FF2B5EF4-FFF2-40B4-BE49-F238E27FC236}">
                <a16:creationId xmlns:a16="http://schemas.microsoft.com/office/drawing/2014/main" id="{87B4CAE9-CF27-285D-41C6-2221499687A4}"/>
              </a:ext>
            </a:extLst>
          </p:cNvPr>
          <p:cNvPicPr>
            <a:picLocks noChangeAspect="1"/>
          </p:cNvPicPr>
          <p:nvPr/>
        </p:nvPicPr>
        <p:blipFill>
          <a:blip r:embed="rId5"/>
          <a:stretch>
            <a:fillRect/>
          </a:stretch>
        </p:blipFill>
        <p:spPr>
          <a:xfrm>
            <a:off x="6242235" y="309731"/>
            <a:ext cx="5187765" cy="4156347"/>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2C54AB0-0C89-BD06-1C7E-C677E2F73B3B}"/>
                  </a:ext>
                </a:extLst>
              </p:cNvPr>
              <p:cNvSpPr txBox="1"/>
              <p:nvPr/>
            </p:nvSpPr>
            <p:spPr>
              <a:xfrm>
                <a:off x="-127800" y="2946991"/>
                <a:ext cx="6535270" cy="847476"/>
              </a:xfrm>
              <a:prstGeom prst="rect">
                <a:avLst/>
              </a:prstGeom>
              <a:noFill/>
            </p:spPr>
            <p:txBody>
              <a:bodyPr wrap="square">
                <a:spAutoFit/>
              </a:bodyPr>
              <a:lstStyle/>
              <a:p>
                <a:pPr lvl="1">
                  <a:spcBef>
                    <a:spcPts val="1200"/>
                  </a:spcBef>
                </a:pPr>
                <a:r>
                  <a:rPr lang="en-GB" b="1" dirty="0"/>
                  <a:t>Estimated Log Hazard</a:t>
                </a:r>
                <a:r>
                  <a:rPr lang="en-GB" dirty="0"/>
                  <a:t>: </a:t>
                </a:r>
              </a:p>
              <a:p>
                <a:pPr lvl="1">
                  <a:spcBef>
                    <a:spcPts val="1200"/>
                  </a:spcBef>
                </a:pPr>
                <a:r>
                  <a:rPr lang="en-GB" dirty="0"/>
                  <a:t>l</a:t>
                </a:r>
                <a14:m>
                  <m:oMath xmlns:m="http://schemas.openxmlformats.org/officeDocument/2006/math">
                    <m:r>
                      <a:rPr lang="en-GB" i="1">
                        <a:latin typeface="Cambria Math" panose="02040503050406030204" pitchFamily="18" charset="0"/>
                      </a:rPr>
                      <m:t>𝑜𝑔</m:t>
                    </m:r>
                    <m:r>
                      <a:rPr lang="en-GB" b="0" i="1" smtClean="0">
                        <a:latin typeface="Cambria Math" panose="02040503050406030204" pitchFamily="18" charset="0"/>
                      </a:rPr>
                      <m:t> </m:t>
                    </m:r>
                    <m:r>
                      <a:rPr lang="en-GB" b="0" i="1" smtClean="0">
                        <a:latin typeface="Cambria Math" panose="02040503050406030204" pitchFamily="18" charset="0"/>
                      </a:rPr>
                      <m:t>h</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𝑖𝑗</m:t>
                            </m:r>
                          </m:sub>
                        </m:sSub>
                      </m:e>
                    </m:d>
                    <m:r>
                      <a:rPr lang="en-GB" i="1">
                        <a:latin typeface="Cambria Math" panose="02040503050406030204" pitchFamily="18" charset="0"/>
                      </a:rPr>
                      <m:t> </m:t>
                    </m:r>
                  </m:oMath>
                </a14:m>
                <a:r>
                  <a:rPr lang="en-GB" dirty="0"/>
                  <a:t>=  </a:t>
                </a:r>
                <a14:m>
                  <m:oMath xmlns:m="http://schemas.openxmlformats.org/officeDocument/2006/math">
                    <m:r>
                      <a:rPr lang="en-GB" i="1">
                        <a:latin typeface="Cambria Math" panose="02040503050406030204" pitchFamily="18" charset="0"/>
                      </a:rPr>
                      <m:t>𝑙𝑜𝑔</m:t>
                    </m:r>
                    <m:r>
                      <a:rPr lang="en-GB">
                        <a:latin typeface="Cambria Math" panose="02040503050406030204" pitchFamily="18" charset="0"/>
                      </a:rPr>
                      <m:t> </m:t>
                    </m:r>
                    <m:sSub>
                      <m:sSubPr>
                        <m:ctrlPr>
                          <a:rPr lang="en-GB" i="1">
                            <a:latin typeface="Cambria Math" panose="02040503050406030204" pitchFamily="18" charset="0"/>
                          </a:rPr>
                        </m:ctrlPr>
                      </m:sSubPr>
                      <m:e>
                        <m:r>
                          <a:rPr lang="en-GB" b="0" i="1" smtClean="0">
                            <a:latin typeface="Cambria Math" panose="02040503050406030204" pitchFamily="18" charset="0"/>
                          </a:rPr>
                          <m:t>h</m:t>
                        </m:r>
                      </m:e>
                      <m:sub>
                        <m:r>
                          <a:rPr lang="en-GB" i="1">
                            <a:latin typeface="Cambria Math" panose="02040503050406030204" pitchFamily="18" charset="0"/>
                          </a:rPr>
                          <m:t>0</m:t>
                        </m:r>
                      </m:sub>
                    </m:sSub>
                    <m:r>
                      <a:rPr lang="en-GB">
                        <a:latin typeface="Cambria Math" panose="02040503050406030204" pitchFamily="18" charset="0"/>
                      </a:rPr>
                      <m:t> </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r>
                      <a:rPr lang="en-GB" i="1">
                        <a:latin typeface="Cambria Math" panose="02040503050406030204" pitchFamily="18" charset="0"/>
                      </a:rPr>
                      <m:t> +  </m:t>
                    </m:r>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𝑀𝑎𝑙𝑒</m:t>
                            </m:r>
                          </m:e>
                          <m:sub>
                            <m:r>
                              <a:rPr lang="en-GB" i="1">
                                <a:latin typeface="Cambria Math" panose="02040503050406030204" pitchFamily="18" charset="0"/>
                              </a:rPr>
                              <m:t>𝑖</m:t>
                            </m:r>
                          </m:sub>
                        </m:sSub>
                      </m:e>
                    </m:d>
                  </m:oMath>
                </a14:m>
                <a:endParaRPr lang="en-GB" sz="3600" dirty="0"/>
              </a:p>
            </p:txBody>
          </p:sp>
        </mc:Choice>
        <mc:Fallback xmlns="">
          <p:sp>
            <p:nvSpPr>
              <p:cNvPr id="7" name="TextBox 6">
                <a:extLst>
                  <a:ext uri="{FF2B5EF4-FFF2-40B4-BE49-F238E27FC236}">
                    <a16:creationId xmlns:a16="http://schemas.microsoft.com/office/drawing/2014/main" id="{12C54AB0-0C89-BD06-1C7E-C677E2F73B3B}"/>
                  </a:ext>
                </a:extLst>
              </p:cNvPr>
              <p:cNvSpPr txBox="1">
                <a:spLocks noRot="1" noChangeAspect="1" noMove="1" noResize="1" noEditPoints="1" noAdjustHandles="1" noChangeArrowheads="1" noChangeShapeType="1" noTextEdit="1"/>
              </p:cNvSpPr>
              <p:nvPr/>
            </p:nvSpPr>
            <p:spPr>
              <a:xfrm>
                <a:off x="-127800" y="2946991"/>
                <a:ext cx="6535270" cy="847476"/>
              </a:xfrm>
              <a:prstGeom prst="rect">
                <a:avLst/>
              </a:prstGeom>
              <a:blipFill>
                <a:blip r:embed="rId6"/>
                <a:stretch>
                  <a:fillRect t="-2878" b="-863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0432A0BA-F015-A6AB-8973-6B40F0A43384}"/>
                  </a:ext>
                </a:extLst>
              </p:cNvPr>
              <p:cNvSpPr txBox="1"/>
              <p:nvPr/>
            </p:nvSpPr>
            <p:spPr>
              <a:xfrm>
                <a:off x="-127800" y="3944926"/>
                <a:ext cx="6535270" cy="1555362"/>
              </a:xfrm>
              <a:prstGeom prst="rect">
                <a:avLst/>
              </a:prstGeom>
              <a:noFill/>
            </p:spPr>
            <p:txBody>
              <a:bodyPr wrap="square">
                <a:spAutoFit/>
              </a:bodyPr>
              <a:lstStyle/>
              <a:p>
                <a:pPr lvl="1">
                  <a:spcBef>
                    <a:spcPts val="1200"/>
                  </a:spcBef>
                </a:pPr>
                <a:r>
                  <a:rPr lang="en-GB" b="1" dirty="0"/>
                  <a:t>Estimated Hazard</a:t>
                </a:r>
                <a:r>
                  <a:rPr lang="en-GB" dirty="0"/>
                  <a:t>: </a:t>
                </a:r>
              </a:p>
              <a:p>
                <a:pPr lvl="1">
                  <a:spcBef>
                    <a:spcPts val="1200"/>
                  </a:spcBef>
                </a:pPr>
                <a14:m>
                  <m:oMath xmlns:m="http://schemas.openxmlformats.org/officeDocument/2006/math">
                    <m:r>
                      <a:rPr lang="en-GB" b="0" i="1" smtClean="0">
                        <a:latin typeface="Cambria Math" panose="02040503050406030204" pitchFamily="18" charset="0"/>
                      </a:rPr>
                      <m:t>h</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𝑖𝑗</m:t>
                            </m:r>
                          </m:sub>
                        </m:sSub>
                      </m:e>
                    </m:d>
                    <m:r>
                      <a:rPr lang="en-GB" i="1">
                        <a:latin typeface="Cambria Math" panose="02040503050406030204" pitchFamily="18" charset="0"/>
                      </a:rPr>
                      <m:t> </m:t>
                    </m:r>
                  </m:oMath>
                </a14:m>
                <a:r>
                  <a:rPr lang="en-GB" dirty="0"/>
                  <a:t>=  </a:t>
                </a:r>
                <a14:m>
                  <m:oMath xmlns:m="http://schemas.openxmlformats.org/officeDocument/2006/math">
                    <m:r>
                      <a:rPr lang="en-GB">
                        <a:latin typeface="Cambria Math" panose="02040503050406030204" pitchFamily="18" charset="0"/>
                      </a:rPr>
                      <m:t> </m:t>
                    </m:r>
                    <m:sSub>
                      <m:sSubPr>
                        <m:ctrlPr>
                          <a:rPr lang="en-GB" i="1">
                            <a:latin typeface="Cambria Math" panose="02040503050406030204" pitchFamily="18" charset="0"/>
                          </a:rPr>
                        </m:ctrlPr>
                      </m:sSubPr>
                      <m:e>
                        <m:r>
                          <a:rPr lang="en-GB" b="0" i="1" smtClean="0">
                            <a:latin typeface="Cambria Math" panose="02040503050406030204" pitchFamily="18" charset="0"/>
                          </a:rPr>
                          <m:t>h</m:t>
                        </m:r>
                      </m:e>
                      <m:sub>
                        <m:r>
                          <a:rPr lang="en-GB" i="1">
                            <a:latin typeface="Cambria Math" panose="02040503050406030204" pitchFamily="18" charset="0"/>
                          </a:rPr>
                          <m:t>0</m:t>
                        </m:r>
                      </m:sub>
                    </m:sSub>
                    <m:r>
                      <a:rPr lang="en-GB">
                        <a:latin typeface="Cambria Math" panose="02040503050406030204" pitchFamily="18" charset="0"/>
                      </a:rPr>
                      <m:t> </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r>
                      <a:rPr lang="en-GB" i="1">
                        <a:latin typeface="Cambria Math" panose="02040503050406030204" pitchFamily="18" charset="0"/>
                      </a:rPr>
                      <m:t> </m:t>
                    </m:r>
                    <m:sSup>
                      <m:sSupPr>
                        <m:ctrlPr>
                          <a:rPr lang="en-GB" i="1">
                            <a:latin typeface="Cambria Math" panose="02040503050406030204" pitchFamily="18" charset="0"/>
                          </a:rPr>
                        </m:ctrlPr>
                      </m:sSupPr>
                      <m:e>
                        <m:r>
                          <a:rPr lang="en-GB" i="1">
                            <a:latin typeface="Cambria Math" panose="02040503050406030204" pitchFamily="18" charset="0"/>
                          </a:rPr>
                          <m:t>𝑒</m:t>
                        </m:r>
                      </m:e>
                      <m:sup>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𝑀𝑎𝑙𝑒</m:t>
                                </m:r>
                              </m:e>
                              <m:sub>
                                <m:r>
                                  <a:rPr lang="en-GB" i="1">
                                    <a:latin typeface="Cambria Math" panose="02040503050406030204" pitchFamily="18" charset="0"/>
                                  </a:rPr>
                                  <m:t>𝑖</m:t>
                                </m:r>
                              </m:sub>
                            </m:sSub>
                          </m:e>
                        </m:d>
                      </m:sup>
                    </m:sSup>
                  </m:oMath>
                </a14:m>
                <a:endParaRPr lang="en-GB" dirty="0"/>
              </a:p>
              <a:p>
                <a:pPr lvl="1">
                  <a:spcBef>
                    <a:spcPts val="1200"/>
                  </a:spcBef>
                </a:pPr>
                <a:endParaRPr lang="en-GB" sz="3600" dirty="0"/>
              </a:p>
            </p:txBody>
          </p:sp>
        </mc:Choice>
        <mc:Fallback xmlns="">
          <p:sp>
            <p:nvSpPr>
              <p:cNvPr id="13" name="TextBox 12">
                <a:extLst>
                  <a:ext uri="{FF2B5EF4-FFF2-40B4-BE49-F238E27FC236}">
                    <a16:creationId xmlns:a16="http://schemas.microsoft.com/office/drawing/2014/main" id="{0432A0BA-F015-A6AB-8973-6B40F0A43384}"/>
                  </a:ext>
                </a:extLst>
              </p:cNvPr>
              <p:cNvSpPr txBox="1">
                <a:spLocks noRot="1" noChangeAspect="1" noMove="1" noResize="1" noEditPoints="1" noAdjustHandles="1" noChangeArrowheads="1" noChangeShapeType="1" noTextEdit="1"/>
              </p:cNvSpPr>
              <p:nvPr/>
            </p:nvSpPr>
            <p:spPr>
              <a:xfrm>
                <a:off x="-127800" y="3944926"/>
                <a:ext cx="6535270" cy="1555362"/>
              </a:xfrm>
              <a:prstGeom prst="rect">
                <a:avLst/>
              </a:prstGeom>
              <a:blipFill>
                <a:blip r:embed="rId7"/>
                <a:stretch>
                  <a:fillRect t="-1569"/>
                </a:stretch>
              </a:blipFill>
            </p:spPr>
            <p:txBody>
              <a:bodyPr/>
              <a:lstStyle/>
              <a:p>
                <a:r>
                  <a:rPr lang="en-GB">
                    <a:noFill/>
                  </a:rPr>
                  <a:t> </a:t>
                </a:r>
              </a:p>
            </p:txBody>
          </p:sp>
        </mc:Fallback>
      </mc:AlternateContent>
      <p:sp>
        <p:nvSpPr>
          <p:cNvPr id="14" name="TextBox 13">
            <a:extLst>
              <a:ext uri="{FF2B5EF4-FFF2-40B4-BE49-F238E27FC236}">
                <a16:creationId xmlns:a16="http://schemas.microsoft.com/office/drawing/2014/main" id="{E3E4EAD5-71EC-D0AA-C3EB-3EC3297C15D3}"/>
              </a:ext>
            </a:extLst>
          </p:cNvPr>
          <p:cNvSpPr txBox="1"/>
          <p:nvPr/>
        </p:nvSpPr>
        <p:spPr>
          <a:xfrm>
            <a:off x="-79053" y="4869638"/>
            <a:ext cx="10151307" cy="1785104"/>
          </a:xfrm>
          <a:prstGeom prst="rect">
            <a:avLst/>
          </a:prstGeom>
          <a:noFill/>
        </p:spPr>
        <p:txBody>
          <a:bodyPr wrap="square" rtlCol="0">
            <a:spAutoFit/>
          </a:bodyPr>
          <a:lstStyle/>
          <a:p>
            <a:pPr lvl="1">
              <a:spcBef>
                <a:spcPts val="1200"/>
              </a:spcBef>
            </a:pPr>
            <a:r>
              <a:rPr lang="en-GB" b="1" dirty="0"/>
              <a:t>Assumption #1: </a:t>
            </a:r>
            <a:r>
              <a:rPr lang="en-GB" dirty="0"/>
              <a:t>There is a fitted log hazard function for each value of the predictor (whether categorical or continuous);</a:t>
            </a:r>
          </a:p>
          <a:p>
            <a:pPr lvl="1">
              <a:spcBef>
                <a:spcPts val="1200"/>
              </a:spcBef>
            </a:pPr>
            <a:r>
              <a:rPr lang="en-GB" b="1" dirty="0"/>
              <a:t>Assumption #2: </a:t>
            </a:r>
            <a:r>
              <a:rPr lang="en-GB" dirty="0"/>
              <a:t>Each of these fitted log hazard functions has an identical shape;</a:t>
            </a:r>
          </a:p>
          <a:p>
            <a:pPr lvl="1">
              <a:spcBef>
                <a:spcPts val="1200"/>
              </a:spcBef>
            </a:pPr>
            <a:r>
              <a:rPr lang="en-GB" b="1" dirty="0"/>
              <a:t>Assumption #3: </a:t>
            </a:r>
            <a:r>
              <a:rPr lang="en-GB" dirty="0"/>
              <a:t>The distance between each of these log hazard functions is identical at every possible interval.</a:t>
            </a:r>
          </a:p>
        </p:txBody>
      </p:sp>
    </p:spTree>
    <p:extLst>
      <p:ext uri="{BB962C8B-B14F-4D97-AF65-F5344CB8AC3E}">
        <p14:creationId xmlns:p14="http://schemas.microsoft.com/office/powerpoint/2010/main" val="945784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03611-E1F4-6072-CF68-D190AA7FA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470A08-C926-37B6-5043-E57D282C4D28}"/>
              </a:ext>
            </a:extLst>
          </p:cNvPr>
          <p:cNvSpPr>
            <a:spLocks noGrp="1"/>
          </p:cNvSpPr>
          <p:nvPr>
            <p:ph type="title"/>
          </p:nvPr>
        </p:nvSpPr>
        <p:spPr>
          <a:xfrm>
            <a:off x="0" y="54720"/>
            <a:ext cx="12192000" cy="948691"/>
          </a:xfrm>
          <a:solidFill>
            <a:srgbClr val="C00000"/>
          </a:solidFill>
        </p:spPr>
        <p:txBody>
          <a:bodyPr/>
          <a:lstStyle/>
          <a:p>
            <a:r>
              <a:rPr lang="en-GB" dirty="0">
                <a:solidFill>
                  <a:schemeClr val="bg1"/>
                </a:solidFill>
              </a:rPr>
              <a:t>	Cox Model: Example on “lung” dataset</a:t>
            </a:r>
          </a:p>
        </p:txBody>
      </p:sp>
      <p:sp>
        <p:nvSpPr>
          <p:cNvPr id="6" name="AutoShape 2">
            <a:extLst>
              <a:ext uri="{FF2B5EF4-FFF2-40B4-BE49-F238E27FC236}">
                <a16:creationId xmlns:a16="http://schemas.microsoft.com/office/drawing/2014/main" id="{9C866BAA-9B67-796D-0612-BACA0F8CE768}"/>
              </a:ext>
            </a:extLst>
          </p:cNvPr>
          <p:cNvSpPr>
            <a:spLocks noChangeAspect="1" noChangeArrowheads="1"/>
          </p:cNvSpPr>
          <p:nvPr/>
        </p:nvSpPr>
        <p:spPr bwMode="auto">
          <a:xfrm>
            <a:off x="322729" y="337072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5" name="Picture 4">
            <a:extLst>
              <a:ext uri="{FF2B5EF4-FFF2-40B4-BE49-F238E27FC236}">
                <a16:creationId xmlns:a16="http://schemas.microsoft.com/office/drawing/2014/main" id="{44F2AE57-3C53-B05B-65AF-6E58079ABCC3}"/>
              </a:ext>
            </a:extLst>
          </p:cNvPr>
          <p:cNvPicPr>
            <a:picLocks noChangeAspect="1"/>
          </p:cNvPicPr>
          <p:nvPr/>
        </p:nvPicPr>
        <p:blipFill>
          <a:blip r:embed="rId3"/>
          <a:stretch>
            <a:fillRect/>
          </a:stretch>
        </p:blipFill>
        <p:spPr>
          <a:xfrm>
            <a:off x="117590" y="1183951"/>
            <a:ext cx="3177699" cy="2694136"/>
          </a:xfrm>
          <a:prstGeom prst="rect">
            <a:avLst/>
          </a:prstGeom>
        </p:spPr>
      </p:pic>
      <p:graphicFrame>
        <p:nvGraphicFramePr>
          <p:cNvPr id="10" name="Table 9">
            <a:extLst>
              <a:ext uri="{FF2B5EF4-FFF2-40B4-BE49-F238E27FC236}">
                <a16:creationId xmlns:a16="http://schemas.microsoft.com/office/drawing/2014/main" id="{849B4F33-5F61-F998-41C2-F50D33936B59}"/>
              </a:ext>
            </a:extLst>
          </p:cNvPr>
          <p:cNvGraphicFramePr>
            <a:graphicFrameLocks noGrp="1"/>
          </p:cNvGraphicFramePr>
          <p:nvPr>
            <p:extLst>
              <p:ext uri="{D42A27DB-BD31-4B8C-83A1-F6EECF244321}">
                <p14:modId xmlns:p14="http://schemas.microsoft.com/office/powerpoint/2010/main" val="2106421008"/>
              </p:ext>
            </p:extLst>
          </p:nvPr>
        </p:nvGraphicFramePr>
        <p:xfrm>
          <a:off x="3597563" y="2435877"/>
          <a:ext cx="8128002" cy="74168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2412458465"/>
                    </a:ext>
                  </a:extLst>
                </a:gridCol>
                <a:gridCol w="1354667">
                  <a:extLst>
                    <a:ext uri="{9D8B030D-6E8A-4147-A177-3AD203B41FA5}">
                      <a16:colId xmlns:a16="http://schemas.microsoft.com/office/drawing/2014/main" val="2576173137"/>
                    </a:ext>
                  </a:extLst>
                </a:gridCol>
                <a:gridCol w="1354667">
                  <a:extLst>
                    <a:ext uri="{9D8B030D-6E8A-4147-A177-3AD203B41FA5}">
                      <a16:colId xmlns:a16="http://schemas.microsoft.com/office/drawing/2014/main" val="2691288769"/>
                    </a:ext>
                  </a:extLst>
                </a:gridCol>
                <a:gridCol w="1354667">
                  <a:extLst>
                    <a:ext uri="{9D8B030D-6E8A-4147-A177-3AD203B41FA5}">
                      <a16:colId xmlns:a16="http://schemas.microsoft.com/office/drawing/2014/main" val="2665752694"/>
                    </a:ext>
                  </a:extLst>
                </a:gridCol>
                <a:gridCol w="1354667">
                  <a:extLst>
                    <a:ext uri="{9D8B030D-6E8A-4147-A177-3AD203B41FA5}">
                      <a16:colId xmlns:a16="http://schemas.microsoft.com/office/drawing/2014/main" val="1624545681"/>
                    </a:ext>
                  </a:extLst>
                </a:gridCol>
                <a:gridCol w="1354667">
                  <a:extLst>
                    <a:ext uri="{9D8B030D-6E8A-4147-A177-3AD203B41FA5}">
                      <a16:colId xmlns:a16="http://schemas.microsoft.com/office/drawing/2014/main" val="2382077059"/>
                    </a:ext>
                  </a:extLst>
                </a:gridCol>
              </a:tblGrid>
              <a:tr h="370840">
                <a:tc>
                  <a:txBody>
                    <a:bodyPr/>
                    <a:lstStyle/>
                    <a:p>
                      <a:endParaRPr lang="en-GB"/>
                    </a:p>
                  </a:txBody>
                  <a:tcPr/>
                </a:tc>
                <a:tc>
                  <a:txBody>
                    <a:bodyPr/>
                    <a:lstStyle/>
                    <a:p>
                      <a:pPr algn="ctr"/>
                      <a:r>
                        <a:rPr lang="en-GB" dirty="0"/>
                        <a:t>Coef.</a:t>
                      </a:r>
                    </a:p>
                  </a:txBody>
                  <a:tcPr/>
                </a:tc>
                <a:tc>
                  <a:txBody>
                    <a:bodyPr/>
                    <a:lstStyle/>
                    <a:p>
                      <a:pPr algn="ctr"/>
                      <a:r>
                        <a:rPr lang="en-GB" dirty="0"/>
                        <a:t>Exp(coef.)</a:t>
                      </a:r>
                    </a:p>
                  </a:txBody>
                  <a:tcPr/>
                </a:tc>
                <a:tc>
                  <a:txBody>
                    <a:bodyPr/>
                    <a:lstStyle/>
                    <a:p>
                      <a:pPr algn="ctr"/>
                      <a:r>
                        <a:rPr lang="en-GB" dirty="0"/>
                        <a:t>SE Coef.</a:t>
                      </a:r>
                    </a:p>
                  </a:txBody>
                  <a:tcPr/>
                </a:tc>
                <a:tc>
                  <a:txBody>
                    <a:bodyPr/>
                    <a:lstStyle/>
                    <a:p>
                      <a:pPr algn="ctr"/>
                      <a:r>
                        <a:rPr lang="en-GB" dirty="0"/>
                        <a:t>z</a:t>
                      </a:r>
                    </a:p>
                  </a:txBody>
                  <a:tcPr/>
                </a:tc>
                <a:tc>
                  <a:txBody>
                    <a:bodyPr/>
                    <a:lstStyle/>
                    <a:p>
                      <a:pPr algn="ctr"/>
                      <a:r>
                        <a:rPr lang="en-GB" dirty="0"/>
                        <a:t>p</a:t>
                      </a:r>
                    </a:p>
                  </a:txBody>
                  <a:tcPr/>
                </a:tc>
                <a:extLst>
                  <a:ext uri="{0D108BD9-81ED-4DB2-BD59-A6C34878D82A}">
                    <a16:rowId xmlns:a16="http://schemas.microsoft.com/office/drawing/2014/main" val="3184416566"/>
                  </a:ext>
                </a:extLst>
              </a:tr>
              <a:tr h="370840">
                <a:tc>
                  <a:txBody>
                    <a:bodyPr/>
                    <a:lstStyle/>
                    <a:p>
                      <a:r>
                        <a:rPr lang="en-GB" dirty="0"/>
                        <a:t>Male</a:t>
                      </a:r>
                    </a:p>
                  </a:txBody>
                  <a:tcPr/>
                </a:tc>
                <a:tc>
                  <a:txBody>
                    <a:bodyPr/>
                    <a:lstStyle/>
                    <a:p>
                      <a:pPr algn="ctr"/>
                      <a:r>
                        <a:rPr lang="en-GB" dirty="0"/>
                        <a:t>0.53 </a:t>
                      </a:r>
                    </a:p>
                  </a:txBody>
                  <a:tcPr/>
                </a:tc>
                <a:tc>
                  <a:txBody>
                    <a:bodyPr/>
                    <a:lstStyle/>
                    <a:p>
                      <a:pPr algn="ctr"/>
                      <a:r>
                        <a:rPr lang="en-GB" dirty="0"/>
                        <a:t>1.70</a:t>
                      </a:r>
                    </a:p>
                  </a:txBody>
                  <a:tcPr/>
                </a:tc>
                <a:tc>
                  <a:txBody>
                    <a:bodyPr/>
                    <a:lstStyle/>
                    <a:p>
                      <a:pPr algn="ctr"/>
                      <a:r>
                        <a:rPr lang="en-GB" dirty="0"/>
                        <a:t>0.17</a:t>
                      </a:r>
                    </a:p>
                  </a:txBody>
                  <a:tcPr/>
                </a:tc>
                <a:tc>
                  <a:txBody>
                    <a:bodyPr/>
                    <a:lstStyle/>
                    <a:p>
                      <a:pPr algn="ctr"/>
                      <a:r>
                        <a:rPr lang="en-GB" dirty="0"/>
                        <a:t>3.18</a:t>
                      </a:r>
                    </a:p>
                  </a:txBody>
                  <a:tcPr/>
                </a:tc>
                <a:tc>
                  <a:txBody>
                    <a:bodyPr/>
                    <a:lstStyle/>
                    <a:p>
                      <a:pPr algn="ctr"/>
                      <a:r>
                        <a:rPr lang="en-GB" dirty="0"/>
                        <a:t>.001</a:t>
                      </a:r>
                    </a:p>
                  </a:txBody>
                  <a:tcPr/>
                </a:tc>
                <a:extLst>
                  <a:ext uri="{0D108BD9-81ED-4DB2-BD59-A6C34878D82A}">
                    <a16:rowId xmlns:a16="http://schemas.microsoft.com/office/drawing/2014/main" val="1273937397"/>
                  </a:ext>
                </a:extLst>
              </a:tr>
            </a:tbl>
          </a:graphicData>
        </a:graphic>
      </p:graphicFrame>
      <p:graphicFrame>
        <p:nvGraphicFramePr>
          <p:cNvPr id="15" name="Table 14">
            <a:extLst>
              <a:ext uri="{FF2B5EF4-FFF2-40B4-BE49-F238E27FC236}">
                <a16:creationId xmlns:a16="http://schemas.microsoft.com/office/drawing/2014/main" id="{0A790D57-CBA3-1C0B-8567-9894A2F83FD9}"/>
              </a:ext>
            </a:extLst>
          </p:cNvPr>
          <p:cNvGraphicFramePr>
            <a:graphicFrameLocks noGrp="1"/>
          </p:cNvGraphicFramePr>
          <p:nvPr>
            <p:extLst>
              <p:ext uri="{D42A27DB-BD31-4B8C-83A1-F6EECF244321}">
                <p14:modId xmlns:p14="http://schemas.microsoft.com/office/powerpoint/2010/main" val="1016888737"/>
              </p:ext>
            </p:extLst>
          </p:nvPr>
        </p:nvGraphicFramePr>
        <p:xfrm>
          <a:off x="3710705" y="3878087"/>
          <a:ext cx="8128004" cy="1139327"/>
        </p:xfrm>
        <a:graphic>
          <a:graphicData uri="http://schemas.openxmlformats.org/drawingml/2006/table">
            <a:tbl>
              <a:tblPr/>
              <a:tblGrid>
                <a:gridCol w="2032001">
                  <a:extLst>
                    <a:ext uri="{9D8B030D-6E8A-4147-A177-3AD203B41FA5}">
                      <a16:colId xmlns:a16="http://schemas.microsoft.com/office/drawing/2014/main" val="864217906"/>
                    </a:ext>
                  </a:extLst>
                </a:gridCol>
                <a:gridCol w="2032001">
                  <a:extLst>
                    <a:ext uri="{9D8B030D-6E8A-4147-A177-3AD203B41FA5}">
                      <a16:colId xmlns:a16="http://schemas.microsoft.com/office/drawing/2014/main" val="34713128"/>
                    </a:ext>
                  </a:extLst>
                </a:gridCol>
                <a:gridCol w="2032001">
                  <a:extLst>
                    <a:ext uri="{9D8B030D-6E8A-4147-A177-3AD203B41FA5}">
                      <a16:colId xmlns:a16="http://schemas.microsoft.com/office/drawing/2014/main" val="2634744502"/>
                    </a:ext>
                  </a:extLst>
                </a:gridCol>
                <a:gridCol w="2032001">
                  <a:extLst>
                    <a:ext uri="{9D8B030D-6E8A-4147-A177-3AD203B41FA5}">
                      <a16:colId xmlns:a16="http://schemas.microsoft.com/office/drawing/2014/main" val="2226003104"/>
                    </a:ext>
                  </a:extLst>
                </a:gridCol>
              </a:tblGrid>
              <a:tr h="375161">
                <a:tc>
                  <a:txBody>
                    <a:bodyPr/>
                    <a:lstStyle/>
                    <a:p>
                      <a:pPr algn="l" fontAlgn="b"/>
                      <a:r>
                        <a:rPr lang="en-GB" b="1">
                          <a:solidFill>
                            <a:srgbClr val="333333"/>
                          </a:solidFill>
                          <a:effectLst/>
                        </a:rPr>
                        <a:t>Characteristic</a:t>
                      </a:r>
                      <a:endParaRPr lang="en-GB" b="0">
                        <a:solidFill>
                          <a:srgbClr val="333333"/>
                        </a:solidFill>
                        <a:effectLst/>
                      </a:endParaRPr>
                    </a:p>
                  </a:txBody>
                  <a:tcPr marL="31750" marR="31750" marT="31750" marB="38100" anchor="b">
                    <a:lnL>
                      <a:noFill/>
                    </a:lnL>
                    <a:lnR>
                      <a:noFill/>
                    </a:lnR>
                    <a:lnT>
                      <a:noFill/>
                    </a:lnT>
                    <a:lnB w="6350" cap="flat" cmpd="sng" algn="ctr">
                      <a:solidFill>
                        <a:srgbClr val="D3D3D3"/>
                      </a:solidFill>
                      <a:prstDash val="solid"/>
                      <a:round/>
                      <a:headEnd type="none" w="med" len="med"/>
                      <a:tailEnd type="none" w="med" len="med"/>
                    </a:lnB>
                    <a:solidFill>
                      <a:srgbClr val="FFFFFF"/>
                    </a:solidFill>
                  </a:tcPr>
                </a:tc>
                <a:tc>
                  <a:txBody>
                    <a:bodyPr/>
                    <a:lstStyle/>
                    <a:p>
                      <a:pPr algn="ctr" fontAlgn="b"/>
                      <a:r>
                        <a:rPr lang="en-GB" b="1">
                          <a:solidFill>
                            <a:srgbClr val="333333"/>
                          </a:solidFill>
                          <a:effectLst/>
                        </a:rPr>
                        <a:t>HR</a:t>
                      </a:r>
                      <a:endParaRPr lang="en-GB" b="0">
                        <a:solidFill>
                          <a:srgbClr val="333333"/>
                        </a:solidFill>
                        <a:effectLst/>
                      </a:endParaRPr>
                    </a:p>
                  </a:txBody>
                  <a:tcPr marL="31750" marR="31750" marT="31750" marB="38100" anchor="b">
                    <a:lnL>
                      <a:noFill/>
                    </a:lnL>
                    <a:lnR>
                      <a:noFill/>
                    </a:lnR>
                    <a:lnT>
                      <a:noFill/>
                    </a:lnT>
                    <a:lnB w="6350" cap="flat" cmpd="sng" algn="ctr">
                      <a:solidFill>
                        <a:srgbClr val="D3D3D3"/>
                      </a:solidFill>
                      <a:prstDash val="solid"/>
                      <a:round/>
                      <a:headEnd type="none" w="med" len="med"/>
                      <a:tailEnd type="none" w="med" len="med"/>
                    </a:lnB>
                    <a:solidFill>
                      <a:srgbClr val="FFFFFF"/>
                    </a:solidFill>
                  </a:tcPr>
                </a:tc>
                <a:tc>
                  <a:txBody>
                    <a:bodyPr/>
                    <a:lstStyle/>
                    <a:p>
                      <a:pPr algn="ctr" fontAlgn="b"/>
                      <a:r>
                        <a:rPr lang="en-GB" b="1">
                          <a:solidFill>
                            <a:srgbClr val="333333"/>
                          </a:solidFill>
                          <a:effectLst/>
                        </a:rPr>
                        <a:t>95% CI</a:t>
                      </a:r>
                      <a:endParaRPr lang="en-GB" b="0">
                        <a:solidFill>
                          <a:srgbClr val="333333"/>
                        </a:solidFill>
                        <a:effectLst/>
                      </a:endParaRPr>
                    </a:p>
                  </a:txBody>
                  <a:tcPr marL="31750" marR="31750" marT="31750" marB="38100" anchor="b">
                    <a:lnL>
                      <a:noFill/>
                    </a:lnL>
                    <a:lnR>
                      <a:noFill/>
                    </a:lnR>
                    <a:lnT>
                      <a:noFill/>
                    </a:lnT>
                    <a:lnB w="6350" cap="flat" cmpd="sng" algn="ctr">
                      <a:solidFill>
                        <a:srgbClr val="D3D3D3"/>
                      </a:solidFill>
                      <a:prstDash val="solid"/>
                      <a:round/>
                      <a:headEnd type="none" w="med" len="med"/>
                      <a:tailEnd type="none" w="med" len="med"/>
                    </a:lnB>
                    <a:solidFill>
                      <a:srgbClr val="FFFFFF"/>
                    </a:solidFill>
                  </a:tcPr>
                </a:tc>
                <a:tc>
                  <a:txBody>
                    <a:bodyPr/>
                    <a:lstStyle/>
                    <a:p>
                      <a:pPr algn="ctr" fontAlgn="b"/>
                      <a:r>
                        <a:rPr lang="en-GB" b="1">
                          <a:solidFill>
                            <a:srgbClr val="333333"/>
                          </a:solidFill>
                          <a:effectLst/>
                        </a:rPr>
                        <a:t>p-value</a:t>
                      </a:r>
                      <a:endParaRPr lang="en-GB" b="0">
                        <a:solidFill>
                          <a:srgbClr val="333333"/>
                        </a:solidFill>
                        <a:effectLst/>
                      </a:endParaRPr>
                    </a:p>
                  </a:txBody>
                  <a:tcPr marL="31750" marR="31750" marT="31750" marB="38100" anchor="b">
                    <a:lnL>
                      <a:noFill/>
                    </a:lnL>
                    <a:lnR>
                      <a:noFill/>
                    </a:lnR>
                    <a:lnT>
                      <a:noFill/>
                    </a:lnT>
                    <a:lnB w="6350" cap="flat" cmpd="sng" algn="ctr">
                      <a:solidFill>
                        <a:srgbClr val="D3D3D3"/>
                      </a:solidFill>
                      <a:prstDash val="solid"/>
                      <a:round/>
                      <a:headEnd type="none" w="med" len="med"/>
                      <a:tailEnd type="none" w="med" len="med"/>
                    </a:lnB>
                    <a:solidFill>
                      <a:srgbClr val="FFFFFF"/>
                    </a:solidFill>
                  </a:tcPr>
                </a:tc>
                <a:extLst>
                  <a:ext uri="{0D108BD9-81ED-4DB2-BD59-A6C34878D82A}">
                    <a16:rowId xmlns:a16="http://schemas.microsoft.com/office/drawing/2014/main" val="3393788595"/>
                  </a:ext>
                </a:extLst>
              </a:tr>
              <a:tr h="409770">
                <a:tc>
                  <a:txBody>
                    <a:bodyPr/>
                    <a:lstStyle/>
                    <a:p>
                      <a:pPr algn="l" fontAlgn="ctr">
                        <a:spcBef>
                          <a:spcPts val="750"/>
                        </a:spcBef>
                        <a:spcAft>
                          <a:spcPts val="750"/>
                        </a:spcAft>
                      </a:pPr>
                      <a:r>
                        <a:rPr lang="en-GB" dirty="0">
                          <a:effectLst/>
                        </a:rPr>
                        <a:t>male</a:t>
                      </a:r>
                    </a:p>
                  </a:txBody>
                  <a:tcPr marL="31750" marR="31750" marT="50800" marB="50800" anchor="ctr">
                    <a:lnL>
                      <a:noFill/>
                    </a:lnL>
                    <a:lnR>
                      <a:noFill/>
                    </a:lnR>
                    <a:lnT w="6350" cap="flat" cmpd="sng" algn="ctr">
                      <a:solidFill>
                        <a:srgbClr val="D3D3D3"/>
                      </a:solidFill>
                      <a:prstDash val="solid"/>
                      <a:round/>
                      <a:headEnd type="none" w="med" len="med"/>
                      <a:tailEnd type="none" w="med" len="med"/>
                    </a:lnT>
                    <a:lnB>
                      <a:noFill/>
                    </a:lnB>
                    <a:solidFill>
                      <a:srgbClr val="FFFFFF"/>
                    </a:solidFill>
                  </a:tcPr>
                </a:tc>
                <a:tc>
                  <a:txBody>
                    <a:bodyPr/>
                    <a:lstStyle/>
                    <a:p>
                      <a:pPr algn="ctr" fontAlgn="ctr">
                        <a:spcBef>
                          <a:spcPts val="750"/>
                        </a:spcBef>
                        <a:spcAft>
                          <a:spcPts val="750"/>
                        </a:spcAft>
                      </a:pPr>
                      <a:r>
                        <a:rPr lang="en-GB">
                          <a:effectLst/>
                        </a:rPr>
                        <a:t>1.70</a:t>
                      </a:r>
                    </a:p>
                  </a:txBody>
                  <a:tcPr marL="31750" marR="31750" marT="50800" marB="50800" anchor="ctr">
                    <a:lnL>
                      <a:noFill/>
                    </a:lnL>
                    <a:lnR>
                      <a:noFill/>
                    </a:lnR>
                    <a:lnT w="6350" cap="flat" cmpd="sng" algn="ctr">
                      <a:solidFill>
                        <a:srgbClr val="D3D3D3"/>
                      </a:solidFill>
                      <a:prstDash val="solid"/>
                      <a:round/>
                      <a:headEnd type="none" w="med" len="med"/>
                      <a:tailEnd type="none" w="med" len="med"/>
                    </a:lnT>
                    <a:lnB>
                      <a:noFill/>
                    </a:lnB>
                    <a:solidFill>
                      <a:srgbClr val="FFFFFF"/>
                    </a:solidFill>
                  </a:tcPr>
                </a:tc>
                <a:tc>
                  <a:txBody>
                    <a:bodyPr/>
                    <a:lstStyle/>
                    <a:p>
                      <a:pPr algn="ctr" fontAlgn="ctr">
                        <a:spcBef>
                          <a:spcPts val="750"/>
                        </a:spcBef>
                        <a:spcAft>
                          <a:spcPts val="750"/>
                        </a:spcAft>
                      </a:pPr>
                      <a:r>
                        <a:rPr lang="en-GB">
                          <a:effectLst/>
                        </a:rPr>
                        <a:t>1.23, 2.36</a:t>
                      </a:r>
                    </a:p>
                  </a:txBody>
                  <a:tcPr marL="31750" marR="31750" marT="50800" marB="50800" anchor="ctr">
                    <a:lnL>
                      <a:noFill/>
                    </a:lnL>
                    <a:lnR>
                      <a:noFill/>
                    </a:lnR>
                    <a:lnT w="6350" cap="flat" cmpd="sng" algn="ctr">
                      <a:solidFill>
                        <a:srgbClr val="D3D3D3"/>
                      </a:solidFill>
                      <a:prstDash val="solid"/>
                      <a:round/>
                      <a:headEnd type="none" w="med" len="med"/>
                      <a:tailEnd type="none" w="med" len="med"/>
                    </a:lnT>
                    <a:lnB>
                      <a:noFill/>
                    </a:lnB>
                    <a:solidFill>
                      <a:srgbClr val="FFFFFF"/>
                    </a:solidFill>
                  </a:tcPr>
                </a:tc>
                <a:tc>
                  <a:txBody>
                    <a:bodyPr/>
                    <a:lstStyle/>
                    <a:p>
                      <a:pPr algn="ctr" fontAlgn="ctr">
                        <a:spcBef>
                          <a:spcPts val="750"/>
                        </a:spcBef>
                        <a:spcAft>
                          <a:spcPts val="750"/>
                        </a:spcAft>
                      </a:pPr>
                      <a:r>
                        <a:rPr lang="en-GB">
                          <a:effectLst/>
                        </a:rPr>
                        <a:t>0.001</a:t>
                      </a:r>
                    </a:p>
                  </a:txBody>
                  <a:tcPr marL="31750" marR="31750" marT="50800" marB="50800" anchor="ctr">
                    <a:lnL>
                      <a:noFill/>
                    </a:lnL>
                    <a:lnR>
                      <a:noFill/>
                    </a:lnR>
                    <a:lnT w="6350" cap="flat" cmpd="sng" algn="ctr">
                      <a:solidFill>
                        <a:srgbClr val="D3D3D3"/>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4043673210"/>
                  </a:ext>
                </a:extLst>
              </a:tr>
              <a:tr h="354396">
                <a:tc gridSpan="4">
                  <a:txBody>
                    <a:bodyPr/>
                    <a:lstStyle/>
                    <a:p>
                      <a:r>
                        <a:rPr lang="en-GB" dirty="0">
                          <a:effectLst/>
                        </a:rPr>
                        <a:t>Abbreviations: CI = Confidence Interval, HR = Hazard Ratio</a:t>
                      </a:r>
                    </a:p>
                  </a:txBody>
                  <a:tcPr marL="31750" marR="31750" marT="25400" marB="25400" anchor="ctr">
                    <a:lnL>
                      <a:noFill/>
                    </a:lnL>
                    <a:lnR>
                      <a:noFill/>
                    </a:lnR>
                    <a:lnT>
                      <a:noFill/>
                    </a:lnT>
                    <a:lnB>
                      <a:noFill/>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09370346"/>
                  </a:ext>
                </a:extLst>
              </a:tr>
            </a:tbl>
          </a:graphicData>
        </a:graphic>
      </p:graphicFrame>
    </p:spTree>
    <p:extLst>
      <p:ext uri="{BB962C8B-B14F-4D97-AF65-F5344CB8AC3E}">
        <p14:creationId xmlns:p14="http://schemas.microsoft.com/office/powerpoint/2010/main" val="256544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4A290-8ABB-2707-3499-136043AAD7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D6B69F-F849-92ED-DB82-7AAB1ABA51B4}"/>
              </a:ext>
            </a:extLst>
          </p:cNvPr>
          <p:cNvSpPr>
            <a:spLocks noGrp="1"/>
          </p:cNvSpPr>
          <p:nvPr>
            <p:ph type="title"/>
          </p:nvPr>
        </p:nvSpPr>
        <p:spPr>
          <a:xfrm>
            <a:off x="0" y="54720"/>
            <a:ext cx="12192000" cy="948691"/>
          </a:xfrm>
          <a:solidFill>
            <a:srgbClr val="C00000"/>
          </a:solidFill>
        </p:spPr>
        <p:txBody>
          <a:bodyPr/>
          <a:lstStyle/>
          <a:p>
            <a:r>
              <a:rPr lang="en-GB" dirty="0">
                <a:solidFill>
                  <a:schemeClr val="bg1"/>
                </a:solidFill>
              </a:rPr>
              <a:t>	Cox Model: Adding a continuous predictor</a:t>
            </a:r>
          </a:p>
        </p:txBody>
      </p:sp>
      <p:sp>
        <p:nvSpPr>
          <p:cNvPr id="6" name="AutoShape 2">
            <a:extLst>
              <a:ext uri="{FF2B5EF4-FFF2-40B4-BE49-F238E27FC236}">
                <a16:creationId xmlns:a16="http://schemas.microsoft.com/office/drawing/2014/main" id="{11F57E6A-7104-E72A-5F02-202E13085F2B}"/>
              </a:ext>
            </a:extLst>
          </p:cNvPr>
          <p:cNvSpPr>
            <a:spLocks noChangeAspect="1" noChangeArrowheads="1"/>
          </p:cNvSpPr>
          <p:nvPr/>
        </p:nvSpPr>
        <p:spPr bwMode="auto">
          <a:xfrm>
            <a:off x="322729" y="337072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aphicFrame>
        <p:nvGraphicFramePr>
          <p:cNvPr id="10" name="Table 9">
            <a:extLst>
              <a:ext uri="{FF2B5EF4-FFF2-40B4-BE49-F238E27FC236}">
                <a16:creationId xmlns:a16="http://schemas.microsoft.com/office/drawing/2014/main" id="{9DE73BC4-5037-024E-BBC2-4E9651A93879}"/>
              </a:ext>
            </a:extLst>
          </p:cNvPr>
          <p:cNvGraphicFramePr>
            <a:graphicFrameLocks noGrp="1"/>
          </p:cNvGraphicFramePr>
          <p:nvPr>
            <p:extLst>
              <p:ext uri="{D42A27DB-BD31-4B8C-83A1-F6EECF244321}">
                <p14:modId xmlns:p14="http://schemas.microsoft.com/office/powerpoint/2010/main" val="3901064300"/>
              </p:ext>
            </p:extLst>
          </p:nvPr>
        </p:nvGraphicFramePr>
        <p:xfrm>
          <a:off x="1973179" y="2435877"/>
          <a:ext cx="9752382" cy="1381760"/>
        </p:xfrm>
        <a:graphic>
          <a:graphicData uri="http://schemas.openxmlformats.org/drawingml/2006/table">
            <a:tbl>
              <a:tblPr firstRow="1" bandRow="1">
                <a:tableStyleId>{5C22544A-7EE6-4342-B048-85BDC9FD1C3A}</a:tableStyleId>
              </a:tblPr>
              <a:tblGrid>
                <a:gridCol w="1625397">
                  <a:extLst>
                    <a:ext uri="{9D8B030D-6E8A-4147-A177-3AD203B41FA5}">
                      <a16:colId xmlns:a16="http://schemas.microsoft.com/office/drawing/2014/main" val="2412458465"/>
                    </a:ext>
                  </a:extLst>
                </a:gridCol>
                <a:gridCol w="1625397">
                  <a:extLst>
                    <a:ext uri="{9D8B030D-6E8A-4147-A177-3AD203B41FA5}">
                      <a16:colId xmlns:a16="http://schemas.microsoft.com/office/drawing/2014/main" val="2576173137"/>
                    </a:ext>
                  </a:extLst>
                </a:gridCol>
                <a:gridCol w="1625397">
                  <a:extLst>
                    <a:ext uri="{9D8B030D-6E8A-4147-A177-3AD203B41FA5}">
                      <a16:colId xmlns:a16="http://schemas.microsoft.com/office/drawing/2014/main" val="2691288769"/>
                    </a:ext>
                  </a:extLst>
                </a:gridCol>
                <a:gridCol w="1625397">
                  <a:extLst>
                    <a:ext uri="{9D8B030D-6E8A-4147-A177-3AD203B41FA5}">
                      <a16:colId xmlns:a16="http://schemas.microsoft.com/office/drawing/2014/main" val="2665752694"/>
                    </a:ext>
                  </a:extLst>
                </a:gridCol>
                <a:gridCol w="1625397">
                  <a:extLst>
                    <a:ext uri="{9D8B030D-6E8A-4147-A177-3AD203B41FA5}">
                      <a16:colId xmlns:a16="http://schemas.microsoft.com/office/drawing/2014/main" val="1624545681"/>
                    </a:ext>
                  </a:extLst>
                </a:gridCol>
                <a:gridCol w="1625397">
                  <a:extLst>
                    <a:ext uri="{9D8B030D-6E8A-4147-A177-3AD203B41FA5}">
                      <a16:colId xmlns:a16="http://schemas.microsoft.com/office/drawing/2014/main" val="2382077059"/>
                    </a:ext>
                  </a:extLst>
                </a:gridCol>
              </a:tblGrid>
              <a:tr h="370840">
                <a:tc>
                  <a:txBody>
                    <a:bodyPr/>
                    <a:lstStyle/>
                    <a:p>
                      <a:endParaRPr lang="en-GB"/>
                    </a:p>
                  </a:txBody>
                  <a:tcPr/>
                </a:tc>
                <a:tc>
                  <a:txBody>
                    <a:bodyPr/>
                    <a:lstStyle/>
                    <a:p>
                      <a:pPr algn="ctr"/>
                      <a:r>
                        <a:rPr lang="en-GB" dirty="0"/>
                        <a:t>Coef.</a:t>
                      </a:r>
                    </a:p>
                  </a:txBody>
                  <a:tcPr/>
                </a:tc>
                <a:tc>
                  <a:txBody>
                    <a:bodyPr/>
                    <a:lstStyle/>
                    <a:p>
                      <a:pPr algn="ctr"/>
                      <a:r>
                        <a:rPr lang="en-GB" dirty="0"/>
                        <a:t>Exp(coef.)  </a:t>
                      </a:r>
                      <a:r>
                        <a:rPr lang="en-GB" i="1" dirty="0"/>
                        <a:t>or</a:t>
                      </a:r>
                      <a:r>
                        <a:rPr lang="en-GB" dirty="0"/>
                        <a:t> HR</a:t>
                      </a:r>
                    </a:p>
                  </a:txBody>
                  <a:tcPr/>
                </a:tc>
                <a:tc>
                  <a:txBody>
                    <a:bodyPr/>
                    <a:lstStyle/>
                    <a:p>
                      <a:pPr algn="ctr"/>
                      <a:r>
                        <a:rPr lang="en-GB" dirty="0"/>
                        <a:t>SE Coef.</a:t>
                      </a:r>
                    </a:p>
                  </a:txBody>
                  <a:tcPr/>
                </a:tc>
                <a:tc>
                  <a:txBody>
                    <a:bodyPr/>
                    <a:lstStyle/>
                    <a:p>
                      <a:pPr algn="ctr"/>
                      <a:r>
                        <a:rPr lang="en-GB" dirty="0"/>
                        <a:t>z</a:t>
                      </a:r>
                    </a:p>
                  </a:txBody>
                  <a:tcPr/>
                </a:tc>
                <a:tc>
                  <a:txBody>
                    <a:bodyPr/>
                    <a:lstStyle/>
                    <a:p>
                      <a:pPr algn="ctr"/>
                      <a:r>
                        <a:rPr lang="en-GB" dirty="0"/>
                        <a:t>p</a:t>
                      </a:r>
                    </a:p>
                  </a:txBody>
                  <a:tcPr/>
                </a:tc>
                <a:extLst>
                  <a:ext uri="{0D108BD9-81ED-4DB2-BD59-A6C34878D82A}">
                    <a16:rowId xmlns:a16="http://schemas.microsoft.com/office/drawing/2014/main" val="3184416566"/>
                  </a:ext>
                </a:extLst>
              </a:tr>
              <a:tr h="370840">
                <a:tc>
                  <a:txBody>
                    <a:bodyPr/>
                    <a:lstStyle/>
                    <a:p>
                      <a:r>
                        <a:rPr lang="en-GB" dirty="0"/>
                        <a:t>Male</a:t>
                      </a:r>
                    </a:p>
                  </a:txBody>
                  <a:tcPr/>
                </a:tc>
                <a:tc>
                  <a:txBody>
                    <a:bodyPr/>
                    <a:lstStyle/>
                    <a:p>
                      <a:pPr algn="ctr"/>
                      <a:r>
                        <a:rPr lang="en-GB" dirty="0"/>
                        <a:t>0.51 </a:t>
                      </a:r>
                    </a:p>
                  </a:txBody>
                  <a:tcPr/>
                </a:tc>
                <a:tc>
                  <a:txBody>
                    <a:bodyPr/>
                    <a:lstStyle/>
                    <a:p>
                      <a:pPr algn="ctr"/>
                      <a:r>
                        <a:rPr lang="en-GB" dirty="0"/>
                        <a:t>1.67</a:t>
                      </a:r>
                    </a:p>
                  </a:txBody>
                  <a:tcPr/>
                </a:tc>
                <a:tc>
                  <a:txBody>
                    <a:bodyPr/>
                    <a:lstStyle/>
                    <a:p>
                      <a:pPr algn="ctr"/>
                      <a:r>
                        <a:rPr lang="en-GB" dirty="0"/>
                        <a:t>0.17</a:t>
                      </a:r>
                    </a:p>
                  </a:txBody>
                  <a:tcPr/>
                </a:tc>
                <a:tc>
                  <a:txBody>
                    <a:bodyPr/>
                    <a:lstStyle/>
                    <a:p>
                      <a:pPr algn="ctr"/>
                      <a:r>
                        <a:rPr lang="en-GB" dirty="0"/>
                        <a:t>3.07</a:t>
                      </a:r>
                    </a:p>
                  </a:txBody>
                  <a:tcPr/>
                </a:tc>
                <a:tc>
                  <a:txBody>
                    <a:bodyPr/>
                    <a:lstStyle/>
                    <a:p>
                      <a:pPr algn="ctr"/>
                      <a:r>
                        <a:rPr lang="en-GB" dirty="0"/>
                        <a:t>.002</a:t>
                      </a:r>
                    </a:p>
                  </a:txBody>
                  <a:tcPr/>
                </a:tc>
                <a:extLst>
                  <a:ext uri="{0D108BD9-81ED-4DB2-BD59-A6C34878D82A}">
                    <a16:rowId xmlns:a16="http://schemas.microsoft.com/office/drawing/2014/main" val="1273937397"/>
                  </a:ext>
                </a:extLst>
              </a:tr>
              <a:tr h="370840">
                <a:tc>
                  <a:txBody>
                    <a:bodyPr/>
                    <a:lstStyle/>
                    <a:p>
                      <a:r>
                        <a:rPr lang="en-GB" dirty="0"/>
                        <a:t>Age (centred)</a:t>
                      </a:r>
                    </a:p>
                  </a:txBody>
                  <a:tcPr/>
                </a:tc>
                <a:tc>
                  <a:txBody>
                    <a:bodyPr/>
                    <a:lstStyle/>
                    <a:p>
                      <a:pPr algn="ctr"/>
                      <a:r>
                        <a:rPr lang="en-GB" dirty="0"/>
                        <a:t>0.02</a:t>
                      </a:r>
                    </a:p>
                  </a:txBody>
                  <a:tcPr/>
                </a:tc>
                <a:tc>
                  <a:txBody>
                    <a:bodyPr/>
                    <a:lstStyle/>
                    <a:p>
                      <a:pPr algn="ctr"/>
                      <a:r>
                        <a:rPr lang="en-GB" dirty="0"/>
                        <a:t>1.02</a:t>
                      </a:r>
                    </a:p>
                  </a:txBody>
                  <a:tcPr/>
                </a:tc>
                <a:tc>
                  <a:txBody>
                    <a:bodyPr/>
                    <a:lstStyle/>
                    <a:p>
                      <a:pPr algn="ctr"/>
                      <a:r>
                        <a:rPr lang="en-GB" dirty="0"/>
                        <a:t>0.01</a:t>
                      </a:r>
                    </a:p>
                  </a:txBody>
                  <a:tcPr/>
                </a:tc>
                <a:tc>
                  <a:txBody>
                    <a:bodyPr/>
                    <a:lstStyle/>
                    <a:p>
                      <a:pPr algn="ctr"/>
                      <a:r>
                        <a:rPr lang="en-GB" dirty="0"/>
                        <a:t>1.85</a:t>
                      </a:r>
                    </a:p>
                  </a:txBody>
                  <a:tcPr/>
                </a:tc>
                <a:tc>
                  <a:txBody>
                    <a:bodyPr/>
                    <a:lstStyle/>
                    <a:p>
                      <a:pPr algn="ctr"/>
                      <a:r>
                        <a:rPr lang="en-GB" dirty="0"/>
                        <a:t>.065</a:t>
                      </a:r>
                    </a:p>
                  </a:txBody>
                  <a:tcPr/>
                </a:tc>
                <a:extLst>
                  <a:ext uri="{0D108BD9-81ED-4DB2-BD59-A6C34878D82A}">
                    <a16:rowId xmlns:a16="http://schemas.microsoft.com/office/drawing/2014/main" val="2956432041"/>
                  </a:ext>
                </a:extLst>
              </a:tr>
            </a:tbl>
          </a:graphicData>
        </a:graphic>
      </p:graphicFrame>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1B34519-8D72-F596-B252-4DF273E0A355}"/>
                  </a:ext>
                </a:extLst>
              </p:cNvPr>
              <p:cNvSpPr txBox="1"/>
              <p:nvPr/>
            </p:nvSpPr>
            <p:spPr>
              <a:xfrm>
                <a:off x="0" y="1325172"/>
                <a:ext cx="7299158" cy="411395"/>
              </a:xfrm>
              <a:prstGeom prst="rect">
                <a:avLst/>
              </a:prstGeom>
              <a:noFill/>
            </p:spPr>
            <p:txBody>
              <a:bodyPr wrap="square">
                <a:spAutoFit/>
              </a:bodyPr>
              <a:lstStyle/>
              <a:p>
                <a:pPr lvl="1">
                  <a:spcBef>
                    <a:spcPts val="1200"/>
                  </a:spcBef>
                </a:pPr>
                <a14:m>
                  <m:oMath xmlns:m="http://schemas.openxmlformats.org/officeDocument/2006/math">
                    <m:r>
                      <a:rPr lang="en-GB" b="0" i="1" smtClean="0">
                        <a:latin typeface="Cambria Math" panose="02040503050406030204" pitchFamily="18" charset="0"/>
                      </a:rPr>
                      <m:t>𝑙</m:t>
                    </m:r>
                    <m:r>
                      <a:rPr lang="en-GB" i="1" smtClean="0">
                        <a:latin typeface="Cambria Math" panose="02040503050406030204" pitchFamily="18" charset="0"/>
                      </a:rPr>
                      <m:t>𝑜𝑔𝐻</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b="0" i="1" smtClean="0">
                                <a:latin typeface="Cambria Math" panose="02040503050406030204" pitchFamily="18" charset="0"/>
                              </a:rPr>
                              <m:t>𝑖</m:t>
                            </m:r>
                            <m:r>
                              <a:rPr lang="en-GB" i="1">
                                <a:latin typeface="Cambria Math" panose="02040503050406030204" pitchFamily="18" charset="0"/>
                              </a:rPr>
                              <m:t>𝑗</m:t>
                            </m:r>
                          </m:sub>
                        </m:sSub>
                      </m:e>
                    </m:d>
                    <m:r>
                      <a:rPr lang="en-GB" i="1">
                        <a:latin typeface="Cambria Math" panose="02040503050406030204" pitchFamily="18" charset="0"/>
                      </a:rPr>
                      <m:t> </m:t>
                    </m:r>
                  </m:oMath>
                </a14:m>
                <a:r>
                  <a:rPr lang="en-GB" dirty="0"/>
                  <a:t>=  </a:t>
                </a:r>
                <a14:m>
                  <m:oMath xmlns:m="http://schemas.openxmlformats.org/officeDocument/2006/math">
                    <m:r>
                      <a:rPr lang="en-GB" b="0" i="1" smtClean="0">
                        <a:latin typeface="Cambria Math" panose="02040503050406030204" pitchFamily="18" charset="0"/>
                      </a:rPr>
                      <m:t>𝑙𝑜𝑔</m:t>
                    </m:r>
                    <m:r>
                      <a:rPr lang="en-GB" b="0" i="0"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𝐻</m:t>
                        </m:r>
                      </m:e>
                      <m:sub>
                        <m:r>
                          <a:rPr lang="en-GB" b="0" i="1" smtClean="0">
                            <a:latin typeface="Cambria Math" panose="02040503050406030204" pitchFamily="18" charset="0"/>
                          </a:rPr>
                          <m:t>0</m:t>
                        </m:r>
                      </m:sub>
                    </m:sSub>
                    <m:r>
                      <a:rPr lang="en-GB" b="0" i="0" smtClean="0">
                        <a:latin typeface="Cambria Math" panose="02040503050406030204" pitchFamily="18" charset="0"/>
                      </a:rPr>
                      <m:t> </m:t>
                    </m:r>
                    <m:d>
                      <m:dPr>
                        <m:ctrlPr>
                          <a:rPr lang="en-GB" b="0" i="1" smtClean="0">
                            <a:latin typeface="Cambria Math" panose="02040503050406030204" pitchFamily="18" charset="0"/>
                          </a:rPr>
                        </m:ctrlPr>
                      </m:dPr>
                      <m:e>
                        <m:sSub>
                          <m:sSubPr>
                            <m:ctrlPr>
                              <a:rPr lang="en-GB" b="0" i="1" smtClean="0">
                                <a:latin typeface="Cambria Math" panose="02040503050406030204" pitchFamily="18" charset="0"/>
                              </a:rPr>
                            </m:ctrlPr>
                          </m:sSubPr>
                          <m:e>
                            <m:r>
                              <a:rPr lang="en-GB" b="0" i="1" smtClean="0">
                                <a:latin typeface="Cambria Math" panose="02040503050406030204" pitchFamily="18" charset="0"/>
                              </a:rPr>
                              <m:t>𝑡</m:t>
                            </m:r>
                          </m:e>
                          <m:sub>
                            <m:r>
                              <a:rPr lang="en-GB" b="0" i="1" smtClean="0">
                                <a:latin typeface="Cambria Math" panose="02040503050406030204" pitchFamily="18" charset="0"/>
                              </a:rPr>
                              <m:t>𝑗</m:t>
                            </m:r>
                          </m:sub>
                        </m:sSub>
                      </m:e>
                    </m:d>
                    <m:r>
                      <a:rPr lang="en-GB" b="0" i="1" smtClean="0">
                        <a:latin typeface="Cambria Math" panose="02040503050406030204" pitchFamily="18" charset="0"/>
                      </a:rPr>
                      <m:t> +  </m:t>
                    </m:r>
                    <m:sSub>
                      <m:sSubPr>
                        <m:ctrlPr>
                          <a:rPr lang="en-GB" b="0" i="1" smtClean="0">
                            <a:latin typeface="Cambria Math" panose="02040503050406030204" pitchFamily="18" charset="0"/>
                          </a:rPr>
                        </m:ctrlPr>
                      </m:sSubPr>
                      <m:e>
                        <m:r>
                          <a:rPr lang="en-GB" b="0" i="1" smtClean="0">
                            <a:latin typeface="Cambria Math" panose="02040503050406030204" pitchFamily="18" charset="0"/>
                            <a:ea typeface="Cambria Math" panose="02040503050406030204" pitchFamily="18" charset="0"/>
                          </a:rPr>
                          <m:t>𝛽</m:t>
                        </m:r>
                      </m:e>
                      <m:sub>
                        <m:r>
                          <a:rPr lang="en-GB" b="0" i="1" smtClean="0">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b="0" i="1" smtClean="0">
                                <a:latin typeface="Cambria Math" panose="02040503050406030204" pitchFamily="18" charset="0"/>
                              </a:rPr>
                              <m:t>𝑀𝑎𝑙𝑒</m:t>
                            </m:r>
                          </m:e>
                          <m:sub>
                            <m:r>
                              <a:rPr lang="en-GB" i="1">
                                <a:latin typeface="Cambria Math" panose="02040503050406030204" pitchFamily="18" charset="0"/>
                              </a:rPr>
                              <m:t>𝑖</m:t>
                            </m:r>
                          </m:sub>
                        </m:sSub>
                      </m:e>
                    </m:d>
                    <m:r>
                      <a:rPr lang="en-GB" b="0" i="1" smtClean="0">
                        <a:latin typeface="Cambria Math" panose="02040503050406030204" pitchFamily="18" charset="0"/>
                      </a:rPr>
                      <m:t>+</m:t>
                    </m:r>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b="0" i="1" smtClean="0">
                            <a:latin typeface="Cambria Math" panose="02040503050406030204" pitchFamily="18" charset="0"/>
                            <a:ea typeface="Cambria Math" panose="02040503050406030204" pitchFamily="18" charset="0"/>
                          </a:rPr>
                          <m:t>2</m:t>
                        </m:r>
                      </m:sub>
                    </m:sSub>
                    <m:d>
                      <m:dPr>
                        <m:ctrlPr>
                          <a:rPr lang="en-GB" i="1">
                            <a:latin typeface="Cambria Math" panose="02040503050406030204" pitchFamily="18" charset="0"/>
                          </a:rPr>
                        </m:ctrlPr>
                      </m:dPr>
                      <m:e>
                        <m:sSub>
                          <m:sSubPr>
                            <m:ctrlPr>
                              <a:rPr lang="en-GB" i="1" smtClean="0">
                                <a:latin typeface="Cambria Math" panose="02040503050406030204" pitchFamily="18" charset="0"/>
                              </a:rPr>
                            </m:ctrlPr>
                          </m:sSubPr>
                          <m:e>
                            <m:r>
                              <a:rPr lang="en-GB" b="0" i="1" smtClean="0">
                                <a:latin typeface="Cambria Math" panose="02040503050406030204" pitchFamily="18" charset="0"/>
                              </a:rPr>
                              <m:t>𝐴𝑔𝑒</m:t>
                            </m:r>
                          </m:e>
                          <m:sub>
                            <m:r>
                              <a:rPr lang="en-GB" i="1">
                                <a:latin typeface="Cambria Math" panose="02040503050406030204" pitchFamily="18" charset="0"/>
                              </a:rPr>
                              <m:t>𝑖</m:t>
                            </m:r>
                          </m:sub>
                        </m:sSub>
                        <m:r>
                          <a:rPr lang="en-GB" b="0" i="1" smtClean="0">
                            <a:latin typeface="Cambria Math" panose="02040503050406030204" pitchFamily="18" charset="0"/>
                          </a:rPr>
                          <m:t> −</m:t>
                        </m:r>
                        <m:r>
                          <a:rPr lang="en-GB" b="0" i="1" smtClean="0">
                            <a:latin typeface="Cambria Math" panose="02040503050406030204" pitchFamily="18" charset="0"/>
                          </a:rPr>
                          <m:t>𝑀𝑑𝑛</m:t>
                        </m:r>
                        <m:r>
                          <a:rPr lang="en-GB" b="0" i="1" smtClean="0">
                            <a:latin typeface="Cambria Math" panose="02040503050406030204" pitchFamily="18" charset="0"/>
                          </a:rPr>
                          <m:t>_</m:t>
                        </m:r>
                        <m:r>
                          <a:rPr lang="en-GB" b="0" i="1" smtClean="0">
                            <a:latin typeface="Cambria Math" panose="02040503050406030204" pitchFamily="18" charset="0"/>
                          </a:rPr>
                          <m:t>𝑎𝑔𝑒</m:t>
                        </m:r>
                      </m:e>
                    </m:d>
                  </m:oMath>
                </a14:m>
                <a:endParaRPr lang="en-GB" sz="3600" dirty="0"/>
              </a:p>
            </p:txBody>
          </p:sp>
        </mc:Choice>
        <mc:Fallback xmlns="">
          <p:sp>
            <p:nvSpPr>
              <p:cNvPr id="4" name="TextBox 3">
                <a:extLst>
                  <a:ext uri="{FF2B5EF4-FFF2-40B4-BE49-F238E27FC236}">
                    <a16:creationId xmlns:a16="http://schemas.microsoft.com/office/drawing/2014/main" id="{E1B34519-8D72-F596-B252-4DF273E0A355}"/>
                  </a:ext>
                </a:extLst>
              </p:cNvPr>
              <p:cNvSpPr txBox="1">
                <a:spLocks noRot="1" noChangeAspect="1" noMove="1" noResize="1" noEditPoints="1" noAdjustHandles="1" noChangeArrowheads="1" noChangeShapeType="1" noTextEdit="1"/>
              </p:cNvSpPr>
              <p:nvPr/>
            </p:nvSpPr>
            <p:spPr>
              <a:xfrm>
                <a:off x="0" y="1325172"/>
                <a:ext cx="7299158" cy="411395"/>
              </a:xfrm>
              <a:prstGeom prst="rect">
                <a:avLst/>
              </a:prstGeom>
              <a:blipFill>
                <a:blip r:embed="rId3"/>
                <a:stretch>
                  <a:fillRect b="-19118"/>
                </a:stretch>
              </a:blipFill>
            </p:spPr>
            <p:txBody>
              <a:bodyPr/>
              <a:lstStyle/>
              <a:p>
                <a:r>
                  <a:rPr lang="en-GB">
                    <a:noFill/>
                  </a:rPr>
                  <a:t> </a:t>
                </a:r>
              </a:p>
            </p:txBody>
          </p:sp>
        </mc:Fallback>
      </mc:AlternateContent>
    </p:spTree>
    <p:extLst>
      <p:ext uri="{BB962C8B-B14F-4D97-AF65-F5344CB8AC3E}">
        <p14:creationId xmlns:p14="http://schemas.microsoft.com/office/powerpoint/2010/main" val="29073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1F029-03E2-C112-8310-F47797223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015146-97BA-302A-1BE8-D349E9E804E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Summary</a:t>
            </a:r>
          </a:p>
        </p:txBody>
      </p:sp>
      <p:sp>
        <p:nvSpPr>
          <p:cNvPr id="3" name="TextBox 2">
            <a:extLst>
              <a:ext uri="{FF2B5EF4-FFF2-40B4-BE49-F238E27FC236}">
                <a16:creationId xmlns:a16="http://schemas.microsoft.com/office/drawing/2014/main" id="{DAF8A2DE-FDFE-C12D-6570-00A0735EEDC3}"/>
              </a:ext>
            </a:extLst>
          </p:cNvPr>
          <p:cNvSpPr txBox="1"/>
          <p:nvPr/>
        </p:nvSpPr>
        <p:spPr>
          <a:xfrm>
            <a:off x="0" y="1027907"/>
            <a:ext cx="11646568" cy="6494085"/>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600" b="1" dirty="0"/>
              <a:t>Cox Regression Model:</a:t>
            </a:r>
            <a:endParaRPr lang="en-GB" sz="3600" dirty="0"/>
          </a:p>
          <a:p>
            <a:pPr marL="742950" lvl="1" indent="-285750">
              <a:spcBef>
                <a:spcPts val="1200"/>
              </a:spcBef>
              <a:buFont typeface="Arial" panose="020B0604020202020204" pitchFamily="34" charset="0"/>
              <a:buChar char="•"/>
            </a:pPr>
            <a:r>
              <a:rPr lang="en-GB" sz="2800" dirty="0"/>
              <a:t>Estimates the log of the negative log survivor function (i.e.: log of the cumulative hazard function).</a:t>
            </a:r>
          </a:p>
          <a:p>
            <a:pPr marL="742950" lvl="1" indent="-285750">
              <a:spcBef>
                <a:spcPts val="1200"/>
              </a:spcBef>
              <a:buFont typeface="Arial" panose="020B0604020202020204" pitchFamily="34" charset="0"/>
              <a:buChar char="•"/>
            </a:pPr>
            <a:r>
              <a:rPr lang="en-GB" sz="2800" dirty="0"/>
              <a:t>Mathematical relationships mean the model can be expressed in terms of </a:t>
            </a:r>
            <a:r>
              <a:rPr lang="en-GB" sz="2800" b="1" i="1" dirty="0"/>
              <a:t>estimated cumulative hazard</a:t>
            </a:r>
            <a:r>
              <a:rPr lang="en-GB" sz="2800" b="1" dirty="0"/>
              <a:t> </a:t>
            </a:r>
            <a:r>
              <a:rPr lang="en-GB" sz="2800" dirty="0"/>
              <a:t>and </a:t>
            </a:r>
            <a:r>
              <a:rPr lang="en-GB" sz="2800" b="1" dirty="0"/>
              <a:t>estimated raw hazard</a:t>
            </a:r>
            <a:r>
              <a:rPr lang="en-GB" sz="2800" dirty="0"/>
              <a:t>.</a:t>
            </a:r>
          </a:p>
          <a:p>
            <a:pPr marL="742950" lvl="1" indent="-285750">
              <a:spcBef>
                <a:spcPts val="1200"/>
              </a:spcBef>
              <a:buFont typeface="Arial" panose="020B0604020202020204" pitchFamily="34" charset="0"/>
              <a:buChar char="•"/>
            </a:pPr>
            <a:r>
              <a:rPr lang="en-GB" sz="2800" dirty="0"/>
              <a:t>Key assumptions:</a:t>
            </a:r>
          </a:p>
          <a:p>
            <a:pPr marL="1200150" lvl="2" indent="-285750">
              <a:spcBef>
                <a:spcPts val="1200"/>
              </a:spcBef>
              <a:buFont typeface="Arial" panose="020B0604020202020204" pitchFamily="34" charset="0"/>
              <a:buChar char="•"/>
            </a:pPr>
            <a:r>
              <a:rPr lang="en-US" sz="2400" dirty="0"/>
              <a:t>A fitted log hazard function for each value of the predictor; </a:t>
            </a:r>
          </a:p>
          <a:p>
            <a:pPr marL="1200150" lvl="2" indent="-285750">
              <a:spcBef>
                <a:spcPts val="1200"/>
              </a:spcBef>
              <a:buFont typeface="Arial" panose="020B0604020202020204" pitchFamily="34" charset="0"/>
              <a:buChar char="•"/>
            </a:pPr>
            <a:r>
              <a:rPr lang="en-US" sz="2400" dirty="0"/>
              <a:t>Fitted log hazard functions have an identical shape;</a:t>
            </a:r>
          </a:p>
          <a:p>
            <a:pPr marL="1200150" lvl="2" indent="-285750">
              <a:spcBef>
                <a:spcPts val="1200"/>
              </a:spcBef>
              <a:buFont typeface="Arial" panose="020B0604020202020204" pitchFamily="34" charset="0"/>
              <a:buChar char="•"/>
            </a:pPr>
            <a:r>
              <a:rPr lang="en-US" sz="2400" dirty="0"/>
              <a:t>The distance between log hazard functions is identical at every possible interval.</a:t>
            </a:r>
          </a:p>
          <a:p>
            <a:pPr marL="1200150" lvl="2" indent="-285750">
              <a:spcBef>
                <a:spcPts val="1200"/>
              </a:spcBef>
              <a:buFont typeface="Arial" panose="020B0604020202020204" pitchFamily="34" charset="0"/>
              <a:buChar char="•"/>
            </a:pPr>
            <a:endParaRPr lang="en-GB" sz="2800" dirty="0"/>
          </a:p>
          <a:p>
            <a:pPr marL="742950" lvl="1" indent="-285750">
              <a:spcBef>
                <a:spcPts val="1200"/>
              </a:spcBef>
              <a:buFont typeface="Arial" panose="020B0604020202020204" pitchFamily="34" charset="0"/>
              <a:buChar char="•"/>
            </a:pPr>
            <a:endParaRPr lang="en-GB" sz="3600" dirty="0"/>
          </a:p>
        </p:txBody>
      </p:sp>
    </p:spTree>
    <p:extLst>
      <p:ext uri="{BB962C8B-B14F-4D97-AF65-F5344CB8AC3E}">
        <p14:creationId xmlns:p14="http://schemas.microsoft.com/office/powerpoint/2010/main" val="3819638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2DE1CC-6C8C-4027-9712-5F5758E9770C}"/>
              </a:ext>
            </a:extLst>
          </p:cNvPr>
          <p:cNvSpPr txBox="1"/>
          <p:nvPr/>
        </p:nvSpPr>
        <p:spPr>
          <a:xfrm>
            <a:off x="0" y="3597972"/>
            <a:ext cx="12192000" cy="461665"/>
          </a:xfrm>
          <a:prstGeom prst="rect">
            <a:avLst/>
          </a:prstGeom>
          <a:noFill/>
        </p:spPr>
        <p:txBody>
          <a:bodyPr wrap="square" rtlCol="0">
            <a:spAutoFit/>
          </a:bodyPr>
          <a:lstStyle/>
          <a:p>
            <a:pPr marL="0" marR="0" lvl="0" indent="0" algn="ctr" defTabSz="914446"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rPr>
              <a:t>www.ncrm.ac.uk</a:t>
            </a:r>
          </a:p>
        </p:txBody>
      </p:sp>
    </p:spTree>
    <p:extLst>
      <p:ext uri="{BB962C8B-B14F-4D97-AF65-F5344CB8AC3E}">
        <p14:creationId xmlns:p14="http://schemas.microsoft.com/office/powerpoint/2010/main" val="297920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Outline: Survival Analysis – Continuous Time </a:t>
            </a:r>
          </a:p>
        </p:txBody>
      </p:sp>
      <p:sp>
        <p:nvSpPr>
          <p:cNvPr id="3" name="TextBox 2">
            <a:extLst>
              <a:ext uri="{FF2B5EF4-FFF2-40B4-BE49-F238E27FC236}">
                <a16:creationId xmlns:a16="http://schemas.microsoft.com/office/drawing/2014/main" id="{016ACE44-3F3B-5103-D115-DA4E7B42DA00}"/>
              </a:ext>
            </a:extLst>
          </p:cNvPr>
          <p:cNvSpPr txBox="1"/>
          <p:nvPr/>
        </p:nvSpPr>
        <p:spPr>
          <a:xfrm>
            <a:off x="406096" y="1460886"/>
            <a:ext cx="10998926" cy="1877437"/>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Include predictors of event occurrence  </a:t>
            </a:r>
          </a:p>
          <a:p>
            <a:pPr marL="285750" indent="-285750">
              <a:spcBef>
                <a:spcPts val="1200"/>
              </a:spcBef>
              <a:buFont typeface="Arial" panose="020B0604020202020204" pitchFamily="34" charset="0"/>
              <a:buChar char="•"/>
            </a:pPr>
            <a:r>
              <a:rPr lang="en-GB" sz="3200" dirty="0"/>
              <a:t>Modelling effects of predictors</a:t>
            </a:r>
          </a:p>
          <a:p>
            <a:pPr marL="285750" indent="-285750">
              <a:spcBef>
                <a:spcPts val="1200"/>
              </a:spcBef>
              <a:buFont typeface="Arial" panose="020B0604020202020204" pitchFamily="34" charset="0"/>
              <a:buChar char="•"/>
            </a:pPr>
            <a:r>
              <a:rPr lang="en-GB" sz="3200" dirty="0"/>
              <a:t>Introducing the Cox regression model</a:t>
            </a:r>
          </a:p>
        </p:txBody>
      </p:sp>
    </p:spTree>
    <p:extLst>
      <p:ext uri="{BB962C8B-B14F-4D97-AF65-F5344CB8AC3E}">
        <p14:creationId xmlns:p14="http://schemas.microsoft.com/office/powerpoint/2010/main" val="3996544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C9481-E593-E569-7EBC-321FC59995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4EC14-B040-2E23-7602-8BB5F382E32D}"/>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Recap</a:t>
            </a:r>
          </a:p>
        </p:txBody>
      </p:sp>
      <p:sp>
        <p:nvSpPr>
          <p:cNvPr id="3" name="TextBox 2">
            <a:extLst>
              <a:ext uri="{FF2B5EF4-FFF2-40B4-BE49-F238E27FC236}">
                <a16:creationId xmlns:a16="http://schemas.microsoft.com/office/drawing/2014/main" id="{5DD39757-039F-C799-A11A-1493C178481B}"/>
              </a:ext>
            </a:extLst>
          </p:cNvPr>
          <p:cNvSpPr txBox="1"/>
          <p:nvPr/>
        </p:nvSpPr>
        <p:spPr>
          <a:xfrm>
            <a:off x="187630" y="1366897"/>
            <a:ext cx="11699569" cy="4924425"/>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600" dirty="0"/>
              <a:t>Continuous time is broken into small intervals that approach (but do not reach) zero </a:t>
            </a:r>
          </a:p>
          <a:p>
            <a:pPr marL="742950" lvl="1" indent="-285750">
              <a:spcBef>
                <a:spcPts val="1200"/>
              </a:spcBef>
              <a:buFont typeface="Arial" panose="020B0604020202020204" pitchFamily="34" charset="0"/>
              <a:buChar char="•"/>
            </a:pPr>
            <a:r>
              <a:rPr lang="en-GB" sz="3200" dirty="0"/>
              <a:t>This allows to estimate </a:t>
            </a:r>
            <a:r>
              <a:rPr lang="en-GB" sz="3200" i="1" dirty="0"/>
              <a:t>j</a:t>
            </a:r>
            <a:r>
              <a:rPr lang="en-GB" sz="3200" dirty="0"/>
              <a:t> interval functions:</a:t>
            </a:r>
          </a:p>
          <a:p>
            <a:pPr marL="1200150" lvl="2" indent="-285750">
              <a:spcBef>
                <a:spcPts val="1200"/>
              </a:spcBef>
              <a:buFont typeface="Arial" panose="020B0604020202020204" pitchFamily="34" charset="0"/>
              <a:buChar char="•"/>
            </a:pPr>
            <a:r>
              <a:rPr lang="en-GB" sz="3200" b="1" dirty="0"/>
              <a:t>Survivor function </a:t>
            </a:r>
            <a:r>
              <a:rPr lang="en-GB" sz="3200" dirty="0"/>
              <a:t>(probability of surviving past interval </a:t>
            </a:r>
            <a:r>
              <a:rPr lang="en-GB" sz="3200" i="1" dirty="0"/>
              <a:t>j</a:t>
            </a:r>
            <a:r>
              <a:rPr lang="en-GB" sz="3200" dirty="0"/>
              <a:t>);</a:t>
            </a:r>
          </a:p>
          <a:p>
            <a:pPr marL="1200150" lvl="2" indent="-285750">
              <a:spcBef>
                <a:spcPts val="1200"/>
              </a:spcBef>
              <a:buFont typeface="Arial" panose="020B0604020202020204" pitchFamily="34" charset="0"/>
              <a:buChar char="•"/>
            </a:pPr>
            <a:r>
              <a:rPr lang="en-GB" sz="3200" b="1" dirty="0"/>
              <a:t>Hazard function </a:t>
            </a:r>
            <a:r>
              <a:rPr lang="en-GB" sz="3200" dirty="0"/>
              <a:t>(rate of event probability in interval </a:t>
            </a:r>
            <a:r>
              <a:rPr lang="en-GB" sz="3200" i="1" dirty="0"/>
              <a:t>j</a:t>
            </a:r>
            <a:r>
              <a:rPr lang="en-GB" sz="3200" dirty="0"/>
              <a:t>);</a:t>
            </a:r>
          </a:p>
          <a:p>
            <a:pPr marL="1200150" lvl="2" indent="-285750">
              <a:spcBef>
                <a:spcPts val="1200"/>
              </a:spcBef>
              <a:buFont typeface="Arial" panose="020B0604020202020204" pitchFamily="34" charset="0"/>
              <a:buChar char="•"/>
            </a:pPr>
            <a:r>
              <a:rPr lang="en-GB" sz="3200" b="1" dirty="0"/>
              <a:t>Cumulative hazard function </a:t>
            </a:r>
            <a:r>
              <a:rPr lang="en-GB" sz="3200" dirty="0"/>
              <a:t>(cumulates hazard from start of study to interval </a:t>
            </a:r>
            <a:r>
              <a:rPr lang="en-GB" sz="3200" i="1" dirty="0"/>
              <a:t>j</a:t>
            </a:r>
            <a:r>
              <a:rPr lang="en-GB" sz="3200" dirty="0"/>
              <a:t>):</a:t>
            </a:r>
          </a:p>
          <a:p>
            <a:pPr marL="1657350" lvl="3" indent="-285750">
              <a:spcBef>
                <a:spcPts val="1200"/>
              </a:spcBef>
              <a:buFont typeface="Arial" panose="020B0604020202020204" pitchFamily="34" charset="0"/>
              <a:buChar char="•"/>
            </a:pPr>
            <a:r>
              <a:rPr lang="en-GB" sz="3200" i="1" dirty="0"/>
              <a:t>Nelson-Aalen</a:t>
            </a:r>
            <a:r>
              <a:rPr lang="en-GB" sz="3200" dirty="0"/>
              <a:t> method; Negative log of survivor function.</a:t>
            </a:r>
          </a:p>
        </p:txBody>
      </p:sp>
    </p:spTree>
    <p:extLst>
      <p:ext uri="{BB962C8B-B14F-4D97-AF65-F5344CB8AC3E}">
        <p14:creationId xmlns:p14="http://schemas.microsoft.com/office/powerpoint/2010/main" val="1322783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DEB9C-EF65-26D2-5E66-6FFC8DC59C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5F0F33-0299-FB5D-75BE-BE1EA119FA4B}"/>
              </a:ext>
            </a:extLst>
          </p:cNvPr>
          <p:cNvSpPr>
            <a:spLocks noGrp="1"/>
          </p:cNvSpPr>
          <p:nvPr>
            <p:ph type="title"/>
          </p:nvPr>
        </p:nvSpPr>
        <p:spPr>
          <a:xfrm>
            <a:off x="0" y="79216"/>
            <a:ext cx="4693024" cy="1399960"/>
          </a:xfrm>
          <a:solidFill>
            <a:srgbClr val="C00000"/>
          </a:solidFill>
        </p:spPr>
        <p:txBody>
          <a:bodyPr/>
          <a:lstStyle/>
          <a:p>
            <a:r>
              <a:rPr lang="en-GB" dirty="0">
                <a:solidFill>
                  <a:schemeClr val="bg1"/>
                </a:solidFill>
              </a:rPr>
              <a:t>Including Predictors</a:t>
            </a:r>
          </a:p>
        </p:txBody>
      </p:sp>
      <p:sp>
        <p:nvSpPr>
          <p:cNvPr id="3" name="TextBox 2">
            <a:extLst>
              <a:ext uri="{FF2B5EF4-FFF2-40B4-BE49-F238E27FC236}">
                <a16:creationId xmlns:a16="http://schemas.microsoft.com/office/drawing/2014/main" id="{64904CAA-9FF9-8005-FD4B-0482C71BE769}"/>
              </a:ext>
            </a:extLst>
          </p:cNvPr>
          <p:cNvSpPr txBox="1"/>
          <p:nvPr/>
        </p:nvSpPr>
        <p:spPr>
          <a:xfrm>
            <a:off x="160737" y="1479176"/>
            <a:ext cx="4236452" cy="5289397"/>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600" dirty="0"/>
              <a:t> Lung cancer dataset (“survival” R library):</a:t>
            </a:r>
          </a:p>
          <a:p>
            <a:pPr marL="742950" lvl="1" indent="-285750">
              <a:spcBef>
                <a:spcPts val="1200"/>
              </a:spcBef>
              <a:buFont typeface="Arial" panose="020B0604020202020204" pitchFamily="34" charset="0"/>
              <a:buChar char="•"/>
            </a:pPr>
            <a:r>
              <a:rPr lang="en-GB" sz="2800" dirty="0"/>
              <a:t>Variable “sex”</a:t>
            </a:r>
            <a:r>
              <a:rPr lang="en-GB" sz="2800" dirty="0">
                <a:sym typeface="Wingdings" panose="05000000000000000000" pitchFamily="2" charset="2"/>
              </a:rPr>
              <a:t> dummy-coded as “male”</a:t>
            </a:r>
            <a:r>
              <a:rPr lang="en-GB" sz="3600" dirty="0"/>
              <a:t> </a:t>
            </a:r>
          </a:p>
          <a:p>
            <a:pPr marL="742950" lvl="1" indent="-285750">
              <a:spcBef>
                <a:spcPts val="1200"/>
              </a:spcBef>
              <a:buFont typeface="Arial" panose="020B0604020202020204" pitchFamily="34" charset="0"/>
              <a:buChar char="•"/>
            </a:pPr>
            <a:endParaRPr lang="en-GB" sz="3200" dirty="0"/>
          </a:p>
          <a:p>
            <a:pPr marL="742950" lvl="1" indent="-285750">
              <a:spcBef>
                <a:spcPts val="1200"/>
              </a:spcBef>
              <a:buFont typeface="Arial" panose="020B0604020202020204" pitchFamily="34" charset="0"/>
              <a:buChar char="•"/>
            </a:pPr>
            <a:endParaRPr lang="en-GB" sz="3200" dirty="0"/>
          </a:p>
          <a:p>
            <a:pPr lvl="1">
              <a:spcBef>
                <a:spcPts val="1200"/>
              </a:spcBef>
            </a:pPr>
            <a:endParaRPr lang="en-GB" sz="3200" dirty="0"/>
          </a:p>
        </p:txBody>
      </p:sp>
      <p:pic>
        <p:nvPicPr>
          <p:cNvPr id="4" name="Picture 3">
            <a:extLst>
              <a:ext uri="{FF2B5EF4-FFF2-40B4-BE49-F238E27FC236}">
                <a16:creationId xmlns:a16="http://schemas.microsoft.com/office/drawing/2014/main" id="{7B15B073-5AA1-FB6A-8FC7-49C9EDE0CA8C}"/>
              </a:ext>
            </a:extLst>
          </p:cNvPr>
          <p:cNvPicPr>
            <a:picLocks noChangeAspect="1"/>
          </p:cNvPicPr>
          <p:nvPr/>
        </p:nvPicPr>
        <p:blipFill>
          <a:blip r:embed="rId3"/>
          <a:stretch>
            <a:fillRect/>
          </a:stretch>
        </p:blipFill>
        <p:spPr>
          <a:xfrm>
            <a:off x="4900260" y="79216"/>
            <a:ext cx="7291740" cy="6858000"/>
          </a:xfrm>
          <a:prstGeom prst="rect">
            <a:avLst/>
          </a:prstGeom>
        </p:spPr>
      </p:pic>
    </p:spTree>
    <p:extLst>
      <p:ext uri="{BB962C8B-B14F-4D97-AF65-F5344CB8AC3E}">
        <p14:creationId xmlns:p14="http://schemas.microsoft.com/office/powerpoint/2010/main" val="3757901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C193B-B7D5-CB17-7F6A-F810BB653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C8D76B-ABA7-E134-2F2A-F61831843224}"/>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Building a Statistical Model with Predictors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693513B-6C9B-CF26-0293-D0280DE95CD7}"/>
                  </a:ext>
                </a:extLst>
              </p:cNvPr>
              <p:cNvSpPr txBox="1"/>
              <p:nvPr/>
            </p:nvSpPr>
            <p:spPr>
              <a:xfrm>
                <a:off x="246215" y="2790307"/>
                <a:ext cx="6821333" cy="2156360"/>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600" dirty="0"/>
                  <a:t>Log-log Survivor Function </a:t>
                </a:r>
                <a:r>
                  <a:rPr lang="en-GB" sz="3600" i="1" dirty="0"/>
                  <a:t>or</a:t>
                </a:r>
              </a:p>
              <a:p>
                <a:pPr>
                  <a:spcBef>
                    <a:spcPts val="1200"/>
                  </a:spcBef>
                </a:pPr>
                <a:r>
                  <a:rPr lang="en-GB" sz="3600" dirty="0"/>
                  <a:t> Log cumulative hazard function: </a:t>
                </a:r>
              </a:p>
              <a:p>
                <a:pPr marL="742950" lvl="1" indent="-285750">
                  <a:spcBef>
                    <a:spcPts val="1200"/>
                  </a:spcBef>
                  <a:buFont typeface="Arial" panose="020B0604020202020204" pitchFamily="34" charset="0"/>
                  <a:buChar char="•"/>
                </a:pPr>
                <a14:m>
                  <m:oMath xmlns:m="http://schemas.openxmlformats.org/officeDocument/2006/math">
                    <m:acc>
                      <m:accPr>
                        <m:chr m:val="̂"/>
                        <m:ctrlPr>
                          <a:rPr lang="en-GB" sz="3200" i="1">
                            <a:latin typeface="Cambria Math" panose="02040503050406030204" pitchFamily="18" charset="0"/>
                          </a:rPr>
                        </m:ctrlPr>
                      </m:accPr>
                      <m:e>
                        <m:r>
                          <a:rPr lang="en-GB" sz="3200" b="0" i="1" smtClean="0">
                            <a:latin typeface="Cambria Math" panose="02040503050406030204" pitchFamily="18" charset="0"/>
                          </a:rPr>
                          <m:t>𝑙𝑜𝑔</m:t>
                        </m:r>
                        <m:r>
                          <a:rPr lang="en-GB" sz="3200" i="1">
                            <a:latin typeface="Cambria Math" panose="02040503050406030204" pitchFamily="18" charset="0"/>
                          </a:rPr>
                          <m:t>𝐻</m:t>
                        </m:r>
                        <m:d>
                          <m:dPr>
                            <m:ctrlPr>
                              <a:rPr lang="en-GB" sz="3200" i="1">
                                <a:latin typeface="Cambria Math" panose="02040503050406030204" pitchFamily="18" charset="0"/>
                              </a:rPr>
                            </m:ctrlPr>
                          </m:dPr>
                          <m:e>
                            <m:sSub>
                              <m:sSubPr>
                                <m:ctrlPr>
                                  <a:rPr lang="en-GB" sz="3200" i="1">
                                    <a:latin typeface="Cambria Math" panose="02040503050406030204" pitchFamily="18" charset="0"/>
                                  </a:rPr>
                                </m:ctrlPr>
                              </m:sSubPr>
                              <m:e>
                                <m:r>
                                  <a:rPr lang="en-GB" sz="3200" i="1">
                                    <a:latin typeface="Cambria Math" panose="02040503050406030204" pitchFamily="18" charset="0"/>
                                  </a:rPr>
                                  <m:t>𝑡</m:t>
                                </m:r>
                              </m:e>
                              <m:sub>
                                <m:r>
                                  <a:rPr lang="en-GB" sz="3200" i="1">
                                    <a:latin typeface="Cambria Math" panose="02040503050406030204" pitchFamily="18" charset="0"/>
                                  </a:rPr>
                                  <m:t>𝑗</m:t>
                                </m:r>
                              </m:sub>
                            </m:sSub>
                          </m:e>
                        </m:d>
                      </m:e>
                    </m:acc>
                  </m:oMath>
                </a14:m>
                <a:r>
                  <a:rPr lang="en-GB" sz="3200" i="1" dirty="0"/>
                  <a:t> = </a:t>
                </a:r>
                <a14:m>
                  <m:oMath xmlns:m="http://schemas.openxmlformats.org/officeDocument/2006/math">
                    <m:r>
                      <a:rPr lang="en-GB" sz="3200" b="0" i="1" smtClean="0">
                        <a:latin typeface="Cambria Math" panose="02040503050406030204" pitchFamily="18" charset="0"/>
                      </a:rPr>
                      <m:t>𝑙𝑜𝑔</m:t>
                    </m:r>
                    <m:r>
                      <a:rPr lang="en-GB" sz="3200" b="0" i="1" smtClean="0">
                        <a:latin typeface="Cambria Math" panose="02040503050406030204" pitchFamily="18" charset="0"/>
                      </a:rPr>
                      <m:t>(−</m:t>
                    </m:r>
                    <m:r>
                      <a:rPr lang="en-GB" sz="3200" i="1">
                        <a:latin typeface="Cambria Math" panose="02040503050406030204" pitchFamily="18" charset="0"/>
                      </a:rPr>
                      <m:t>𝑙𝑜</m:t>
                    </m:r>
                    <m:r>
                      <a:rPr lang="en-GB" sz="3200" b="0" i="1" smtClean="0">
                        <a:latin typeface="Cambria Math" panose="02040503050406030204" pitchFamily="18" charset="0"/>
                      </a:rPr>
                      <m:t>𝑔</m:t>
                    </m:r>
                    <m:r>
                      <a:rPr lang="en-GB" sz="3200" i="1">
                        <a:latin typeface="Cambria Math" panose="02040503050406030204" pitchFamily="18" charset="0"/>
                      </a:rPr>
                      <m:t> </m:t>
                    </m:r>
                    <m:acc>
                      <m:accPr>
                        <m:chr m:val="̂"/>
                        <m:ctrlPr>
                          <a:rPr lang="en-GB" sz="3200" i="1">
                            <a:latin typeface="Cambria Math" panose="02040503050406030204" pitchFamily="18" charset="0"/>
                          </a:rPr>
                        </m:ctrlPr>
                      </m:accPr>
                      <m:e>
                        <m:sSub>
                          <m:sSubPr>
                            <m:ctrlPr>
                              <a:rPr lang="en-GB" sz="3200" i="1">
                                <a:latin typeface="Cambria Math" panose="02040503050406030204" pitchFamily="18" charset="0"/>
                              </a:rPr>
                            </m:ctrlPr>
                          </m:sSubPr>
                          <m:e>
                            <m:r>
                              <a:rPr lang="en-GB" sz="3200" i="1">
                                <a:latin typeface="Cambria Math" panose="02040503050406030204" pitchFamily="18" charset="0"/>
                              </a:rPr>
                              <m:t>𝑆</m:t>
                            </m:r>
                          </m:e>
                          <m:sub>
                            <m:r>
                              <a:rPr lang="en-GB" sz="3200" i="1">
                                <a:latin typeface="Cambria Math" panose="02040503050406030204" pitchFamily="18" charset="0"/>
                              </a:rPr>
                              <m:t>𝑘𝑚</m:t>
                            </m:r>
                          </m:sub>
                        </m:sSub>
                      </m:e>
                    </m:acc>
                    <m:d>
                      <m:dPr>
                        <m:ctrlPr>
                          <a:rPr lang="en-GB" sz="3200" i="1">
                            <a:latin typeface="Cambria Math" panose="02040503050406030204" pitchFamily="18" charset="0"/>
                          </a:rPr>
                        </m:ctrlPr>
                      </m:dPr>
                      <m:e>
                        <m:sSub>
                          <m:sSubPr>
                            <m:ctrlPr>
                              <a:rPr lang="en-GB" sz="3200" i="1">
                                <a:latin typeface="Cambria Math" panose="02040503050406030204" pitchFamily="18" charset="0"/>
                              </a:rPr>
                            </m:ctrlPr>
                          </m:sSubPr>
                          <m:e>
                            <m:r>
                              <a:rPr lang="en-GB" sz="3200" i="1">
                                <a:latin typeface="Cambria Math" panose="02040503050406030204" pitchFamily="18" charset="0"/>
                              </a:rPr>
                              <m:t>𝑡</m:t>
                            </m:r>
                          </m:e>
                          <m:sub>
                            <m:r>
                              <a:rPr lang="en-GB" sz="3200" i="1">
                                <a:latin typeface="Cambria Math" panose="02040503050406030204" pitchFamily="18" charset="0"/>
                              </a:rPr>
                              <m:t>𝑖𝑗</m:t>
                            </m:r>
                          </m:sub>
                        </m:sSub>
                      </m:e>
                    </m:d>
                    <m:r>
                      <a:rPr lang="en-GB" sz="3200" b="0" i="1" smtClean="0">
                        <a:latin typeface="Cambria Math" panose="02040503050406030204" pitchFamily="18" charset="0"/>
                      </a:rPr>
                      <m:t>)</m:t>
                    </m:r>
                  </m:oMath>
                </a14:m>
                <a:endParaRPr lang="en-GB" sz="3200" i="1" dirty="0"/>
              </a:p>
            </p:txBody>
          </p:sp>
        </mc:Choice>
        <mc:Fallback xmlns="">
          <p:sp>
            <p:nvSpPr>
              <p:cNvPr id="3" name="TextBox 2">
                <a:extLst>
                  <a:ext uri="{FF2B5EF4-FFF2-40B4-BE49-F238E27FC236}">
                    <a16:creationId xmlns:a16="http://schemas.microsoft.com/office/drawing/2014/main" id="{9693513B-6C9B-CF26-0293-D0280DE95CD7}"/>
                  </a:ext>
                </a:extLst>
              </p:cNvPr>
              <p:cNvSpPr txBox="1">
                <a:spLocks noRot="1" noChangeAspect="1" noMove="1" noResize="1" noEditPoints="1" noAdjustHandles="1" noChangeArrowheads="1" noChangeShapeType="1" noTextEdit="1"/>
              </p:cNvSpPr>
              <p:nvPr/>
            </p:nvSpPr>
            <p:spPr>
              <a:xfrm>
                <a:off x="246215" y="2790307"/>
                <a:ext cx="6821333" cy="2156360"/>
              </a:xfrm>
              <a:prstGeom prst="rect">
                <a:avLst/>
              </a:prstGeom>
              <a:blipFill>
                <a:blip r:embed="rId3"/>
                <a:stretch>
                  <a:fillRect l="-2413" t="-4533" r="-536" b="-7365"/>
                </a:stretch>
              </a:blipFill>
            </p:spPr>
            <p:txBody>
              <a:bodyPr/>
              <a:lstStyle/>
              <a:p>
                <a:r>
                  <a:rPr lang="en-GB">
                    <a:noFill/>
                  </a:rPr>
                  <a:t> </a:t>
                </a:r>
              </a:p>
            </p:txBody>
          </p:sp>
        </mc:Fallback>
      </mc:AlternateContent>
      <p:pic>
        <p:nvPicPr>
          <p:cNvPr id="4" name="Picture 3">
            <a:extLst>
              <a:ext uri="{FF2B5EF4-FFF2-40B4-BE49-F238E27FC236}">
                <a16:creationId xmlns:a16="http://schemas.microsoft.com/office/drawing/2014/main" id="{0ADE1E98-3748-2B03-A44F-0C4E864130FF}"/>
              </a:ext>
            </a:extLst>
          </p:cNvPr>
          <p:cNvPicPr>
            <a:picLocks noChangeAspect="1"/>
          </p:cNvPicPr>
          <p:nvPr/>
        </p:nvPicPr>
        <p:blipFill>
          <a:blip r:embed="rId4"/>
          <a:stretch>
            <a:fillRect/>
          </a:stretch>
        </p:blipFill>
        <p:spPr>
          <a:xfrm>
            <a:off x="7067549" y="1909107"/>
            <a:ext cx="4819650" cy="4086225"/>
          </a:xfrm>
          <a:prstGeom prst="rect">
            <a:avLst/>
          </a:prstGeom>
        </p:spPr>
      </p:pic>
      <p:sp>
        <p:nvSpPr>
          <p:cNvPr id="5" name="TextBox 4">
            <a:extLst>
              <a:ext uri="{FF2B5EF4-FFF2-40B4-BE49-F238E27FC236}">
                <a16:creationId xmlns:a16="http://schemas.microsoft.com/office/drawing/2014/main" id="{3A2CCDA9-4765-A293-A7C3-98A9AD11A87E}"/>
              </a:ext>
            </a:extLst>
          </p:cNvPr>
          <p:cNvSpPr txBox="1"/>
          <p:nvPr/>
        </p:nvSpPr>
        <p:spPr>
          <a:xfrm>
            <a:off x="1203789" y="1182231"/>
            <a:ext cx="4347902" cy="369332"/>
          </a:xfrm>
          <a:prstGeom prst="rect">
            <a:avLst/>
          </a:prstGeom>
          <a:noFill/>
        </p:spPr>
        <p:txBody>
          <a:bodyPr wrap="square" rtlCol="0">
            <a:spAutoFit/>
          </a:bodyPr>
          <a:lstStyle/>
          <a:p>
            <a:r>
              <a:rPr lang="en-GB" b="1" dirty="0"/>
              <a:t>Cumulative Hazard Function </a:t>
            </a:r>
          </a:p>
        </p:txBody>
      </p:sp>
      <p:sp>
        <p:nvSpPr>
          <p:cNvPr id="8" name="TextBox 7">
            <a:extLst>
              <a:ext uri="{FF2B5EF4-FFF2-40B4-BE49-F238E27FC236}">
                <a16:creationId xmlns:a16="http://schemas.microsoft.com/office/drawing/2014/main" id="{1710DDF5-3508-5567-A7DE-0EA476FA3C16}"/>
              </a:ext>
            </a:extLst>
          </p:cNvPr>
          <p:cNvSpPr txBox="1"/>
          <p:nvPr/>
        </p:nvSpPr>
        <p:spPr>
          <a:xfrm>
            <a:off x="1498248" y="1539775"/>
            <a:ext cx="4347902" cy="369332"/>
          </a:xfrm>
          <a:prstGeom prst="rect">
            <a:avLst/>
          </a:prstGeom>
          <a:noFill/>
        </p:spPr>
        <p:txBody>
          <a:bodyPr wrap="square" rtlCol="0">
            <a:spAutoFit/>
          </a:bodyPr>
          <a:lstStyle/>
          <a:p>
            <a:r>
              <a:rPr lang="en-GB" b="1" dirty="0"/>
              <a:t>Negative Log Survivor Function: </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12681C4-B7D6-84BC-A404-D7E6C1F7FECB}"/>
                  </a:ext>
                </a:extLst>
              </p:cNvPr>
              <p:cNvSpPr txBox="1"/>
              <p:nvPr/>
            </p:nvSpPr>
            <p:spPr>
              <a:xfrm>
                <a:off x="1248399" y="1988429"/>
                <a:ext cx="4847601" cy="411395"/>
              </a:xfrm>
              <a:prstGeom prst="rect">
                <a:avLst/>
              </a:prstGeom>
              <a:noFill/>
            </p:spPr>
            <p:txBody>
              <a:bodyPr wrap="square">
                <a:spAutoFit/>
              </a:bodyPr>
              <a:lstStyle/>
              <a:p>
                <a14:m>
                  <m:oMath xmlns:m="http://schemas.openxmlformats.org/officeDocument/2006/math">
                    <m:acc>
                      <m:accPr>
                        <m:chr m:val="̂"/>
                        <m:ctrlPr>
                          <a:rPr lang="en-GB" i="1" smtClean="0">
                            <a:latin typeface="Cambria Math" panose="02040503050406030204" pitchFamily="18" charset="0"/>
                          </a:rPr>
                        </m:ctrlPr>
                      </m:accPr>
                      <m:e>
                        <m:sSub>
                          <m:sSubPr>
                            <m:ctrlPr>
                              <a:rPr lang="en-GB" i="1" smtClean="0">
                                <a:latin typeface="Cambria Math" panose="02040503050406030204" pitchFamily="18" charset="0"/>
                              </a:rPr>
                            </m:ctrlPr>
                          </m:sSubPr>
                          <m:e>
                            <m:r>
                              <a:rPr lang="en-GB" b="0" i="1" smtClean="0">
                                <a:latin typeface="Cambria Math" panose="02040503050406030204" pitchFamily="18" charset="0"/>
                              </a:rPr>
                              <m:t>𝐻</m:t>
                            </m:r>
                          </m:e>
                          <m:sub>
                            <m:r>
                              <a:rPr lang="en-GB" b="0" i="1" smtClean="0">
                                <a:latin typeface="Cambria Math" panose="02040503050406030204" pitchFamily="18" charset="0"/>
                              </a:rPr>
                              <m:t>−</m:t>
                            </m:r>
                            <m:r>
                              <a:rPr lang="en-GB" b="0" i="1" smtClean="0">
                                <a:latin typeface="Cambria Math" panose="02040503050406030204" pitchFamily="18" charset="0"/>
                              </a:rPr>
                              <m:t>𝐿𝑆</m:t>
                            </m:r>
                          </m:sub>
                        </m:sSub>
                      </m:e>
                    </m:acc>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oMath>
                </a14:m>
                <a:r>
                  <a:rPr lang="en-GB" dirty="0"/>
                  <a:t> = </a:t>
                </a:r>
                <a14:m>
                  <m:oMath xmlns:m="http://schemas.openxmlformats.org/officeDocument/2006/math">
                    <m:r>
                      <a:rPr lang="en-GB" b="0" i="0" smtClean="0">
                        <a:latin typeface="Cambria Math" panose="02040503050406030204" pitchFamily="18" charset="0"/>
                      </a:rPr>
                      <m:t>−</m:t>
                    </m:r>
                    <m:r>
                      <m:rPr>
                        <m:sty m:val="p"/>
                      </m:rPr>
                      <a:rPr lang="en-GB" b="0" i="0" smtClean="0">
                        <a:latin typeface="Cambria Math" panose="02040503050406030204" pitchFamily="18" charset="0"/>
                      </a:rPr>
                      <m:t>l</m:t>
                    </m:r>
                    <m:r>
                      <a:rPr lang="en-GB" b="0" i="1" smtClean="0">
                        <a:latin typeface="Cambria Math" panose="02040503050406030204" pitchFamily="18" charset="0"/>
                      </a:rPr>
                      <m:t>𝑜𝑔</m:t>
                    </m:r>
                    <m:r>
                      <a:rPr lang="en-GB" b="0" i="1" smtClean="0">
                        <a:latin typeface="Cambria Math" panose="02040503050406030204" pitchFamily="18" charset="0"/>
                      </a:rPr>
                      <m:t> </m:t>
                    </m:r>
                    <m:acc>
                      <m:accPr>
                        <m:chr m:val="̂"/>
                        <m:ctrlPr>
                          <a:rPr lang="en-GB" i="1">
                            <a:latin typeface="Cambria Math" panose="02040503050406030204" pitchFamily="18" charset="0"/>
                          </a:rPr>
                        </m:ctrlPr>
                      </m:accPr>
                      <m:e>
                        <m:sSub>
                          <m:sSubPr>
                            <m:ctrlPr>
                              <a:rPr lang="en-GB" i="1" smtClean="0">
                                <a:latin typeface="Cambria Math" panose="02040503050406030204" pitchFamily="18" charset="0"/>
                              </a:rPr>
                            </m:ctrlPr>
                          </m:sSubPr>
                          <m:e>
                            <m:r>
                              <a:rPr lang="en-GB" b="0" i="1" smtClean="0">
                                <a:latin typeface="Cambria Math" panose="02040503050406030204" pitchFamily="18" charset="0"/>
                              </a:rPr>
                              <m:t>𝑆</m:t>
                            </m:r>
                          </m:e>
                          <m:sub>
                            <m:r>
                              <a:rPr lang="en-GB" b="0" i="1" smtClean="0">
                                <a:latin typeface="Cambria Math" panose="02040503050406030204" pitchFamily="18" charset="0"/>
                              </a:rPr>
                              <m:t>𝑘𝑚</m:t>
                            </m:r>
                          </m:sub>
                        </m:sSub>
                      </m:e>
                    </m:acc>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b="0" i="1" smtClean="0">
                                <a:latin typeface="Cambria Math" panose="02040503050406030204" pitchFamily="18" charset="0"/>
                              </a:rPr>
                              <m:t>𝑖𝑗</m:t>
                            </m:r>
                          </m:sub>
                        </m:sSub>
                      </m:e>
                    </m:d>
                  </m:oMath>
                </a14:m>
                <a:endParaRPr lang="en-GB" dirty="0"/>
              </a:p>
            </p:txBody>
          </p:sp>
        </mc:Choice>
        <mc:Fallback xmlns="">
          <p:sp>
            <p:nvSpPr>
              <p:cNvPr id="9" name="TextBox 8">
                <a:extLst>
                  <a:ext uri="{FF2B5EF4-FFF2-40B4-BE49-F238E27FC236}">
                    <a16:creationId xmlns:a16="http://schemas.microsoft.com/office/drawing/2014/main" id="{C12681C4-B7D6-84BC-A404-D7E6C1F7FECB}"/>
                  </a:ext>
                </a:extLst>
              </p:cNvPr>
              <p:cNvSpPr txBox="1">
                <a:spLocks noRot="1" noChangeAspect="1" noMove="1" noResize="1" noEditPoints="1" noAdjustHandles="1" noChangeArrowheads="1" noChangeShapeType="1" noTextEdit="1"/>
              </p:cNvSpPr>
              <p:nvPr/>
            </p:nvSpPr>
            <p:spPr>
              <a:xfrm>
                <a:off x="1248399" y="1988429"/>
                <a:ext cx="4847601" cy="411395"/>
              </a:xfrm>
              <a:prstGeom prst="rect">
                <a:avLst/>
              </a:prstGeom>
              <a:blipFill>
                <a:blip r:embed="rId5"/>
                <a:stretch>
                  <a:fillRect b="-19118"/>
                </a:stretch>
              </a:blipFill>
            </p:spPr>
            <p:txBody>
              <a:bodyPr/>
              <a:lstStyle/>
              <a:p>
                <a:r>
                  <a:rPr lang="en-GB">
                    <a:noFill/>
                  </a:rPr>
                  <a:t> </a:t>
                </a:r>
              </a:p>
            </p:txBody>
          </p:sp>
        </mc:Fallback>
      </mc:AlternateContent>
    </p:spTree>
    <p:extLst>
      <p:ext uri="{BB962C8B-B14F-4D97-AF65-F5344CB8AC3E}">
        <p14:creationId xmlns:p14="http://schemas.microsoft.com/office/powerpoint/2010/main" val="3307928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8D80D-5FA7-BEF6-FA48-4B8C09DF4C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C18F03-D1D6-2216-B553-3981797D4D9C}"/>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Building a Statistical Model with Predictors</a:t>
            </a:r>
          </a:p>
        </p:txBody>
      </p:sp>
      <p:pic>
        <p:nvPicPr>
          <p:cNvPr id="4" name="Picture 3">
            <a:extLst>
              <a:ext uri="{FF2B5EF4-FFF2-40B4-BE49-F238E27FC236}">
                <a16:creationId xmlns:a16="http://schemas.microsoft.com/office/drawing/2014/main" id="{E81AF9A4-4384-06E9-917C-E818DEE61172}"/>
              </a:ext>
            </a:extLst>
          </p:cNvPr>
          <p:cNvPicPr>
            <a:picLocks noChangeAspect="1"/>
          </p:cNvPicPr>
          <p:nvPr/>
        </p:nvPicPr>
        <p:blipFill>
          <a:blip r:embed="rId3"/>
          <a:stretch>
            <a:fillRect/>
          </a:stretch>
        </p:blipFill>
        <p:spPr>
          <a:xfrm>
            <a:off x="578223" y="3429000"/>
            <a:ext cx="3809999" cy="3230217"/>
          </a:xfrm>
          <a:prstGeom prst="rect">
            <a:avLst/>
          </a:prstGeom>
        </p:spPr>
      </p:pic>
      <p:sp>
        <p:nvSpPr>
          <p:cNvPr id="6" name="AutoShape 2">
            <a:extLst>
              <a:ext uri="{FF2B5EF4-FFF2-40B4-BE49-F238E27FC236}">
                <a16:creationId xmlns:a16="http://schemas.microsoft.com/office/drawing/2014/main" id="{3A202FD2-1B26-65D0-7468-A3CDA76AB24E}"/>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6">
            <a:extLst>
              <a:ext uri="{FF2B5EF4-FFF2-40B4-BE49-F238E27FC236}">
                <a16:creationId xmlns:a16="http://schemas.microsoft.com/office/drawing/2014/main" id="{07A807EE-7934-3896-C1EE-4420C8F6F7BB}"/>
              </a:ext>
            </a:extLst>
          </p:cNvPr>
          <p:cNvPicPr>
            <a:picLocks noChangeAspect="1"/>
          </p:cNvPicPr>
          <p:nvPr/>
        </p:nvPicPr>
        <p:blipFill>
          <a:blip r:embed="rId4"/>
          <a:stretch>
            <a:fillRect/>
          </a:stretch>
        </p:blipFill>
        <p:spPr>
          <a:xfrm>
            <a:off x="5378823" y="1384348"/>
            <a:ext cx="5605739" cy="4752692"/>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7D47C05B-22C0-0A3D-A82A-3D93B0FFF55F}"/>
                  </a:ext>
                </a:extLst>
              </p:cNvPr>
              <p:cNvSpPr txBox="1"/>
              <p:nvPr/>
            </p:nvSpPr>
            <p:spPr>
              <a:xfrm>
                <a:off x="232768" y="1456479"/>
                <a:ext cx="6821333" cy="1543949"/>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2400" dirty="0"/>
                  <a:t>Log-log Survivor Function </a:t>
                </a:r>
                <a:r>
                  <a:rPr lang="en-GB" sz="2400" i="1" dirty="0"/>
                  <a:t>or</a:t>
                </a:r>
              </a:p>
              <a:p>
                <a:pPr>
                  <a:spcBef>
                    <a:spcPts val="1200"/>
                  </a:spcBef>
                </a:pPr>
                <a:r>
                  <a:rPr lang="en-GB" sz="2400" dirty="0"/>
                  <a:t> Log cumulative hazard function: </a:t>
                </a:r>
              </a:p>
              <a:p>
                <a:pPr marL="742950" lvl="1" indent="-285750">
                  <a:spcBef>
                    <a:spcPts val="1200"/>
                  </a:spcBef>
                  <a:buFont typeface="Arial" panose="020B0604020202020204" pitchFamily="34" charset="0"/>
                  <a:buChar char="•"/>
                </a:pPr>
                <a14:m>
                  <m:oMath xmlns:m="http://schemas.openxmlformats.org/officeDocument/2006/math">
                    <m:acc>
                      <m:accPr>
                        <m:chr m:val="̂"/>
                        <m:ctrlPr>
                          <a:rPr lang="en-GB" sz="2000" i="1">
                            <a:latin typeface="Cambria Math" panose="02040503050406030204" pitchFamily="18" charset="0"/>
                          </a:rPr>
                        </m:ctrlPr>
                      </m:accPr>
                      <m:e>
                        <m:r>
                          <a:rPr lang="en-GB" sz="2000" b="0" i="1" smtClean="0">
                            <a:latin typeface="Cambria Math" panose="02040503050406030204" pitchFamily="18" charset="0"/>
                          </a:rPr>
                          <m:t>𝑙𝑜𝑔</m:t>
                        </m:r>
                        <m:r>
                          <a:rPr lang="en-GB" sz="2000" i="1">
                            <a:latin typeface="Cambria Math" panose="02040503050406030204" pitchFamily="18" charset="0"/>
                          </a:rPr>
                          <m:t>𝐻</m:t>
                        </m:r>
                        <m:d>
                          <m:dPr>
                            <m:ctrlPr>
                              <a:rPr lang="en-GB" sz="2000" i="1">
                                <a:latin typeface="Cambria Math" panose="02040503050406030204" pitchFamily="18" charset="0"/>
                              </a:rPr>
                            </m:ctrlPr>
                          </m:dPr>
                          <m:e>
                            <m:sSub>
                              <m:sSubPr>
                                <m:ctrlPr>
                                  <a:rPr lang="en-GB" sz="2000" i="1">
                                    <a:latin typeface="Cambria Math" panose="02040503050406030204" pitchFamily="18" charset="0"/>
                                  </a:rPr>
                                </m:ctrlPr>
                              </m:sSubPr>
                              <m:e>
                                <m:r>
                                  <a:rPr lang="en-GB" sz="2000" i="1">
                                    <a:latin typeface="Cambria Math" panose="02040503050406030204" pitchFamily="18" charset="0"/>
                                  </a:rPr>
                                  <m:t>𝑡</m:t>
                                </m:r>
                              </m:e>
                              <m:sub>
                                <m:r>
                                  <a:rPr lang="en-GB" sz="2000" i="1">
                                    <a:latin typeface="Cambria Math" panose="02040503050406030204" pitchFamily="18" charset="0"/>
                                  </a:rPr>
                                  <m:t>𝑗</m:t>
                                </m:r>
                              </m:sub>
                            </m:sSub>
                          </m:e>
                        </m:d>
                      </m:e>
                    </m:acc>
                  </m:oMath>
                </a14:m>
                <a:r>
                  <a:rPr lang="en-GB" sz="2000" dirty="0"/>
                  <a:t> = </a:t>
                </a:r>
                <a14:m>
                  <m:oMath xmlns:m="http://schemas.openxmlformats.org/officeDocument/2006/math">
                    <m:r>
                      <m:rPr>
                        <m:sty m:val="p"/>
                      </m:rPr>
                      <a:rPr lang="en-GB" sz="2000" b="0" i="0" smtClean="0">
                        <a:latin typeface="Cambria Math" panose="02040503050406030204" pitchFamily="18" charset="0"/>
                      </a:rPr>
                      <m:t>log</m:t>
                    </m:r>
                    <m:r>
                      <a:rPr lang="en-GB" sz="2000" b="0" i="0" smtClean="0">
                        <a:latin typeface="Cambria Math" panose="02040503050406030204" pitchFamily="18" charset="0"/>
                      </a:rPr>
                      <m:t>(−</m:t>
                    </m:r>
                    <m:r>
                      <m:rPr>
                        <m:sty m:val="p"/>
                      </m:rPr>
                      <a:rPr lang="en-GB" sz="2000" b="0" i="0" smtClean="0">
                        <a:latin typeface="Cambria Math" panose="02040503050406030204" pitchFamily="18" charset="0"/>
                      </a:rPr>
                      <m:t>log</m:t>
                    </m:r>
                    <m:r>
                      <a:rPr lang="en-GB" sz="2000" i="1">
                        <a:latin typeface="Cambria Math" panose="02040503050406030204" pitchFamily="18" charset="0"/>
                      </a:rPr>
                      <m:t> </m:t>
                    </m:r>
                    <m:acc>
                      <m:accPr>
                        <m:chr m:val="̂"/>
                        <m:ctrlPr>
                          <a:rPr lang="en-GB" sz="2000" i="1">
                            <a:latin typeface="Cambria Math" panose="02040503050406030204" pitchFamily="18" charset="0"/>
                          </a:rPr>
                        </m:ctrlPr>
                      </m:accPr>
                      <m:e>
                        <m:sSub>
                          <m:sSubPr>
                            <m:ctrlPr>
                              <a:rPr lang="en-GB" sz="2000" i="1">
                                <a:latin typeface="Cambria Math" panose="02040503050406030204" pitchFamily="18" charset="0"/>
                              </a:rPr>
                            </m:ctrlPr>
                          </m:sSubPr>
                          <m:e>
                            <m:r>
                              <a:rPr lang="en-GB" sz="2000" i="1">
                                <a:latin typeface="Cambria Math" panose="02040503050406030204" pitchFamily="18" charset="0"/>
                              </a:rPr>
                              <m:t>𝑆</m:t>
                            </m:r>
                          </m:e>
                          <m:sub>
                            <m:r>
                              <a:rPr lang="en-GB" sz="2000" i="1">
                                <a:latin typeface="Cambria Math" panose="02040503050406030204" pitchFamily="18" charset="0"/>
                              </a:rPr>
                              <m:t>𝑘𝑚</m:t>
                            </m:r>
                          </m:sub>
                        </m:sSub>
                      </m:e>
                    </m:acc>
                    <m:d>
                      <m:dPr>
                        <m:ctrlPr>
                          <a:rPr lang="en-GB" sz="2000" i="1">
                            <a:latin typeface="Cambria Math" panose="02040503050406030204" pitchFamily="18" charset="0"/>
                          </a:rPr>
                        </m:ctrlPr>
                      </m:dPr>
                      <m:e>
                        <m:sSub>
                          <m:sSubPr>
                            <m:ctrlPr>
                              <a:rPr lang="en-GB" sz="2000" i="1">
                                <a:latin typeface="Cambria Math" panose="02040503050406030204" pitchFamily="18" charset="0"/>
                              </a:rPr>
                            </m:ctrlPr>
                          </m:sSubPr>
                          <m:e>
                            <m:r>
                              <a:rPr lang="en-GB" sz="2000" i="1">
                                <a:latin typeface="Cambria Math" panose="02040503050406030204" pitchFamily="18" charset="0"/>
                              </a:rPr>
                              <m:t>𝑡</m:t>
                            </m:r>
                          </m:e>
                          <m:sub>
                            <m:r>
                              <a:rPr lang="en-GB" sz="2000" i="1">
                                <a:latin typeface="Cambria Math" panose="02040503050406030204" pitchFamily="18" charset="0"/>
                              </a:rPr>
                              <m:t>𝑖𝑗</m:t>
                            </m:r>
                          </m:sub>
                        </m:sSub>
                      </m:e>
                    </m:d>
                    <m:r>
                      <a:rPr lang="en-GB" sz="2000" b="0" i="1" smtClean="0">
                        <a:latin typeface="Cambria Math" panose="02040503050406030204" pitchFamily="18" charset="0"/>
                      </a:rPr>
                      <m:t>)</m:t>
                    </m:r>
                  </m:oMath>
                </a14:m>
                <a:endParaRPr lang="en-GB" sz="2000" dirty="0"/>
              </a:p>
            </p:txBody>
          </p:sp>
        </mc:Choice>
        <mc:Fallback xmlns="">
          <p:sp>
            <p:nvSpPr>
              <p:cNvPr id="10" name="TextBox 9">
                <a:extLst>
                  <a:ext uri="{FF2B5EF4-FFF2-40B4-BE49-F238E27FC236}">
                    <a16:creationId xmlns:a16="http://schemas.microsoft.com/office/drawing/2014/main" id="{7D47C05B-22C0-0A3D-A82A-3D93B0FFF55F}"/>
                  </a:ext>
                </a:extLst>
              </p:cNvPr>
              <p:cNvSpPr txBox="1">
                <a:spLocks noRot="1" noChangeAspect="1" noMove="1" noResize="1" noEditPoints="1" noAdjustHandles="1" noChangeArrowheads="1" noChangeShapeType="1" noTextEdit="1"/>
              </p:cNvSpPr>
              <p:nvPr/>
            </p:nvSpPr>
            <p:spPr>
              <a:xfrm>
                <a:off x="232768" y="1456479"/>
                <a:ext cx="6821333" cy="1543949"/>
              </a:xfrm>
              <a:prstGeom prst="rect">
                <a:avLst/>
              </a:prstGeom>
              <a:blipFill>
                <a:blip r:embed="rId5"/>
                <a:stretch>
                  <a:fillRect l="-1162" t="-3162" b="-5138"/>
                </a:stretch>
              </a:blipFill>
            </p:spPr>
            <p:txBody>
              <a:bodyPr/>
              <a:lstStyle/>
              <a:p>
                <a:r>
                  <a:rPr lang="en-GB">
                    <a:noFill/>
                  </a:rPr>
                  <a:t> </a:t>
                </a:r>
              </a:p>
            </p:txBody>
          </p:sp>
        </mc:Fallback>
      </mc:AlternateContent>
    </p:spTree>
    <p:extLst>
      <p:ext uri="{BB962C8B-B14F-4D97-AF65-F5344CB8AC3E}">
        <p14:creationId xmlns:p14="http://schemas.microsoft.com/office/powerpoint/2010/main" val="3482250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B8CC7-C0E1-03E9-FBB5-D426F9FECA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F17751-2BF1-1892-B728-D627E3EF3BA3}"/>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Building a Statistical Model with Predictors</a:t>
            </a:r>
          </a:p>
        </p:txBody>
      </p:sp>
      <p:sp>
        <p:nvSpPr>
          <p:cNvPr id="6" name="AutoShape 2">
            <a:extLst>
              <a:ext uri="{FF2B5EF4-FFF2-40B4-BE49-F238E27FC236}">
                <a16:creationId xmlns:a16="http://schemas.microsoft.com/office/drawing/2014/main" id="{DCA683FB-36C8-C782-AFD3-678887F9AEC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6">
            <a:extLst>
              <a:ext uri="{FF2B5EF4-FFF2-40B4-BE49-F238E27FC236}">
                <a16:creationId xmlns:a16="http://schemas.microsoft.com/office/drawing/2014/main" id="{11A7B3D9-1E08-E26A-D0BC-E8357F9F5070}"/>
              </a:ext>
            </a:extLst>
          </p:cNvPr>
          <p:cNvPicPr>
            <a:picLocks noChangeAspect="1"/>
          </p:cNvPicPr>
          <p:nvPr/>
        </p:nvPicPr>
        <p:blipFill>
          <a:blip r:embed="rId3"/>
          <a:stretch>
            <a:fillRect/>
          </a:stretch>
        </p:blipFill>
        <p:spPr>
          <a:xfrm>
            <a:off x="0" y="1205054"/>
            <a:ext cx="5605739" cy="4752692"/>
          </a:xfrm>
          <a:prstGeom prst="rect">
            <a:avLst/>
          </a:prstGeom>
        </p:spPr>
      </p:pic>
      <p:sp>
        <p:nvSpPr>
          <p:cNvPr id="5" name="TextBox 4">
            <a:extLst>
              <a:ext uri="{FF2B5EF4-FFF2-40B4-BE49-F238E27FC236}">
                <a16:creationId xmlns:a16="http://schemas.microsoft.com/office/drawing/2014/main" id="{9FCCFA0C-FA55-6096-3603-968C7891E4A3}"/>
              </a:ext>
            </a:extLst>
          </p:cNvPr>
          <p:cNvSpPr txBox="1"/>
          <p:nvPr/>
        </p:nvSpPr>
        <p:spPr>
          <a:xfrm>
            <a:off x="6248400" y="1272640"/>
            <a:ext cx="6821333" cy="1046440"/>
          </a:xfrm>
          <a:prstGeom prst="rect">
            <a:avLst/>
          </a:prstGeom>
          <a:noFill/>
        </p:spPr>
        <p:txBody>
          <a:bodyPr wrap="square" rtlCol="0">
            <a:spAutoFit/>
          </a:bodyPr>
          <a:lstStyle/>
          <a:p>
            <a:pPr>
              <a:spcBef>
                <a:spcPts val="1200"/>
              </a:spcBef>
            </a:pPr>
            <a:r>
              <a:rPr lang="en-GB" sz="2800" b="1" dirty="0"/>
              <a:t>Log cumulative hazard function</a:t>
            </a:r>
            <a:r>
              <a:rPr lang="en-GB" sz="2800" dirty="0"/>
              <a:t> </a:t>
            </a:r>
          </a:p>
          <a:p>
            <a:pPr marL="742950" lvl="1" indent="-285750">
              <a:spcBef>
                <a:spcPts val="1200"/>
              </a:spcBef>
              <a:buFont typeface="Arial" panose="020B0604020202020204" pitchFamily="34" charset="0"/>
              <a:buChar char="•"/>
            </a:pPr>
            <a:endParaRPr lang="en-GB" sz="2400" dirty="0"/>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C303654-BB12-F296-5B96-E2D0B635682D}"/>
                  </a:ext>
                </a:extLst>
              </p:cNvPr>
              <p:cNvSpPr txBox="1"/>
              <p:nvPr/>
            </p:nvSpPr>
            <p:spPr>
              <a:xfrm>
                <a:off x="5849471" y="2128295"/>
                <a:ext cx="6535270" cy="1669944"/>
              </a:xfrm>
              <a:prstGeom prst="rect">
                <a:avLst/>
              </a:prstGeom>
              <a:noFill/>
            </p:spPr>
            <p:txBody>
              <a:bodyPr wrap="square">
                <a:spAutoFit/>
              </a:bodyPr>
              <a:lstStyle/>
              <a:p>
                <a:pPr lvl="1">
                  <a:spcBef>
                    <a:spcPts val="1200"/>
                  </a:spcBef>
                </a:pPr>
                <a:r>
                  <a:rPr lang="en-GB" sz="2800" b="1" dirty="0"/>
                  <a:t>Cox Model</a:t>
                </a:r>
                <a:r>
                  <a:rPr lang="en-GB" sz="2800" dirty="0"/>
                  <a:t>: </a:t>
                </a:r>
              </a:p>
              <a:p>
                <a:pPr lvl="1">
                  <a:spcBef>
                    <a:spcPts val="1200"/>
                  </a:spcBef>
                </a:pPr>
                <a14:m>
                  <m:oMath xmlns:m="http://schemas.openxmlformats.org/officeDocument/2006/math">
                    <m:r>
                      <a:rPr lang="en-GB" sz="2800" b="0" i="1" smtClean="0">
                        <a:latin typeface="Cambria Math" panose="02040503050406030204" pitchFamily="18" charset="0"/>
                      </a:rPr>
                      <m:t>𝑙</m:t>
                    </m:r>
                    <m:r>
                      <a:rPr lang="en-GB" sz="2800" i="1">
                        <a:latin typeface="Cambria Math" panose="02040503050406030204" pitchFamily="18" charset="0"/>
                      </a:rPr>
                      <m:t>𝑜𝑔𝐻</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b="0" i="1" smtClean="0">
                                <a:latin typeface="Cambria Math" panose="02040503050406030204" pitchFamily="18" charset="0"/>
                              </a:rPr>
                              <m:t>𝑖</m:t>
                            </m:r>
                            <m:r>
                              <a:rPr lang="en-GB" sz="2800" i="1">
                                <a:latin typeface="Cambria Math" panose="02040503050406030204" pitchFamily="18" charset="0"/>
                              </a:rPr>
                              <m:t>𝑗</m:t>
                            </m:r>
                          </m:sub>
                        </m:sSub>
                      </m:e>
                    </m:d>
                    <m:r>
                      <a:rPr lang="en-GB" sz="2800" i="1">
                        <a:latin typeface="Cambria Math" panose="02040503050406030204" pitchFamily="18" charset="0"/>
                      </a:rPr>
                      <m:t> </m:t>
                    </m:r>
                  </m:oMath>
                </a14:m>
                <a:r>
                  <a:rPr lang="en-GB" sz="2800" dirty="0"/>
                  <a:t>= </a:t>
                </a:r>
              </a:p>
              <a:p>
                <a:pPr lvl="1">
                  <a:spcBef>
                    <a:spcPts val="1200"/>
                  </a:spcBef>
                </a:pPr>
                <a14:m>
                  <m:oMathPara xmlns:m="http://schemas.openxmlformats.org/officeDocument/2006/math">
                    <m:oMathParaPr>
                      <m:jc m:val="centerGroup"/>
                    </m:oMathParaPr>
                    <m:oMath xmlns:m="http://schemas.openxmlformats.org/officeDocument/2006/math">
                      <m:r>
                        <a:rPr lang="en-GB" sz="2800" b="0" i="1" smtClean="0">
                          <a:latin typeface="Cambria Math" panose="02040503050406030204" pitchFamily="18" charset="0"/>
                        </a:rPr>
                        <m:t>𝑙𝑜𝑔</m:t>
                      </m:r>
                      <m:r>
                        <a:rPr lang="en-GB" sz="2800" b="0" i="0"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𝐻</m:t>
                          </m:r>
                        </m:e>
                        <m:sub>
                          <m:r>
                            <a:rPr lang="en-GB" sz="2800" b="0" i="1" smtClean="0">
                              <a:latin typeface="Cambria Math" panose="02040503050406030204" pitchFamily="18" charset="0"/>
                            </a:rPr>
                            <m:t>0</m:t>
                          </m:r>
                        </m:sub>
                      </m:sSub>
                      <m:r>
                        <a:rPr lang="en-GB" sz="2800" b="0" i="0" smtClean="0">
                          <a:latin typeface="Cambria Math" panose="02040503050406030204" pitchFamily="18" charset="0"/>
                        </a:rPr>
                        <m:t> </m:t>
                      </m:r>
                      <m:d>
                        <m:dPr>
                          <m:ctrlPr>
                            <a:rPr lang="en-GB" sz="2800" b="0" i="1" smtClean="0">
                              <a:latin typeface="Cambria Math" panose="02040503050406030204" pitchFamily="18" charset="0"/>
                            </a:rPr>
                          </m:ctrlPr>
                        </m:dPr>
                        <m:e>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𝑡</m:t>
                              </m:r>
                            </m:e>
                            <m:sub>
                              <m:r>
                                <a:rPr lang="en-GB" sz="2800" b="0" i="1" smtClean="0">
                                  <a:latin typeface="Cambria Math" panose="02040503050406030204" pitchFamily="18" charset="0"/>
                                </a:rPr>
                                <m:t>𝑗</m:t>
                              </m:r>
                            </m:sub>
                          </m:sSub>
                        </m:e>
                      </m:d>
                      <m:r>
                        <a:rPr lang="en-GB" sz="2800" b="0" i="1" smtClean="0">
                          <a:latin typeface="Cambria Math" panose="02040503050406030204" pitchFamily="18" charset="0"/>
                        </a:rPr>
                        <m:t> +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ea typeface="Cambria Math" panose="02040503050406030204" pitchFamily="18" charset="0"/>
                            </a:rPr>
                            <m:t>𝛽</m:t>
                          </m:r>
                        </m:e>
                        <m:sub>
                          <m:r>
                            <a:rPr lang="en-GB" sz="2800" b="0" i="1" smtClean="0">
                              <a:latin typeface="Cambria Math" panose="02040503050406030204" pitchFamily="18" charset="0"/>
                            </a:rPr>
                            <m:t>1</m:t>
                          </m:r>
                        </m:sub>
                      </m:sSub>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b="0" i="1" smtClean="0">
                                  <a:latin typeface="Cambria Math" panose="02040503050406030204" pitchFamily="18" charset="0"/>
                                </a:rPr>
                                <m:t>𝑀𝑎𝑙𝑒</m:t>
                              </m:r>
                            </m:e>
                            <m:sub>
                              <m:r>
                                <a:rPr lang="en-GB" sz="2800" i="1">
                                  <a:latin typeface="Cambria Math" panose="02040503050406030204" pitchFamily="18" charset="0"/>
                                </a:rPr>
                                <m:t>𝑖</m:t>
                              </m:r>
                            </m:sub>
                          </m:sSub>
                        </m:e>
                      </m:d>
                    </m:oMath>
                  </m:oMathPara>
                </a14:m>
                <a:endParaRPr lang="en-GB" sz="2800" dirty="0"/>
              </a:p>
            </p:txBody>
          </p:sp>
        </mc:Choice>
        <mc:Fallback xmlns="">
          <p:sp>
            <p:nvSpPr>
              <p:cNvPr id="9" name="TextBox 8">
                <a:extLst>
                  <a:ext uri="{FF2B5EF4-FFF2-40B4-BE49-F238E27FC236}">
                    <a16:creationId xmlns:a16="http://schemas.microsoft.com/office/drawing/2014/main" id="{8C303654-BB12-F296-5B96-E2D0B635682D}"/>
                  </a:ext>
                </a:extLst>
              </p:cNvPr>
              <p:cNvSpPr txBox="1">
                <a:spLocks noRot="1" noChangeAspect="1" noMove="1" noResize="1" noEditPoints="1" noAdjustHandles="1" noChangeArrowheads="1" noChangeShapeType="1" noTextEdit="1"/>
              </p:cNvSpPr>
              <p:nvPr/>
            </p:nvSpPr>
            <p:spPr>
              <a:xfrm>
                <a:off x="5849471" y="2128295"/>
                <a:ext cx="6535270" cy="1669944"/>
              </a:xfrm>
              <a:prstGeom prst="rect">
                <a:avLst/>
              </a:prstGeom>
              <a:blipFill>
                <a:blip r:embed="rId4"/>
                <a:stretch>
                  <a:fillRect t="-365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C3AF6B47-8DE1-A4B5-0520-23B1D428B0D1}"/>
                  </a:ext>
                </a:extLst>
              </p:cNvPr>
              <p:cNvSpPr txBox="1"/>
              <p:nvPr/>
            </p:nvSpPr>
            <p:spPr>
              <a:xfrm>
                <a:off x="2326341" y="5685021"/>
                <a:ext cx="10921253" cy="1669944"/>
              </a:xfrm>
              <a:prstGeom prst="rect">
                <a:avLst/>
              </a:prstGeom>
              <a:noFill/>
            </p:spPr>
            <p:txBody>
              <a:bodyPr wrap="square">
                <a:spAutoFit/>
              </a:bodyPr>
              <a:lstStyle/>
              <a:p>
                <a:pPr lvl="1">
                  <a:spcBef>
                    <a:spcPts val="1200"/>
                  </a:spcBef>
                </a:pPr>
                <a14:m>
                  <m:oMath xmlns:m="http://schemas.openxmlformats.org/officeDocument/2006/math">
                    <m:r>
                      <a:rPr lang="en-GB" sz="2800" b="0" i="1" smtClean="0">
                        <a:latin typeface="Cambria Math" panose="02040503050406030204" pitchFamily="18" charset="0"/>
                      </a:rPr>
                      <m:t>𝑓𝑜𝑟</m:t>
                    </m:r>
                    <m:r>
                      <a:rPr lang="en-GB" sz="2800" b="0" i="1" smtClean="0">
                        <a:latin typeface="Cambria Math" panose="02040503050406030204" pitchFamily="18" charset="0"/>
                      </a:rPr>
                      <m:t> </m:t>
                    </m:r>
                    <m:r>
                      <a:rPr lang="en-GB" sz="2800" b="0" i="1" smtClean="0">
                        <a:latin typeface="Cambria Math" panose="02040503050406030204" pitchFamily="18" charset="0"/>
                      </a:rPr>
                      <m:t>𝑓𝑒𝑚𝑎𝑙𝑒𝑠</m:t>
                    </m:r>
                    <m:r>
                      <a:rPr lang="en-GB" sz="2800" b="0" i="1" smtClean="0">
                        <a:latin typeface="Cambria Math" panose="02040503050406030204" pitchFamily="18" charset="0"/>
                      </a:rPr>
                      <m:t> </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𝑀𝑎𝑙𝑒</m:t>
                        </m:r>
                        <m:r>
                          <a:rPr lang="en-GB" sz="2800" b="0" i="1" smtClean="0">
                            <a:latin typeface="Cambria Math" panose="02040503050406030204" pitchFamily="18" charset="0"/>
                          </a:rPr>
                          <m:t>=0</m:t>
                        </m:r>
                      </m:e>
                    </m:d>
                    <m:r>
                      <a:rPr lang="en-GB" sz="2800" b="0" i="1" smtClean="0">
                        <a:latin typeface="Cambria Math" panose="02040503050406030204" pitchFamily="18" charset="0"/>
                      </a:rPr>
                      <m:t>  →  </m:t>
                    </m:r>
                    <m:r>
                      <a:rPr lang="en-GB" sz="2800" b="0" i="1" smtClean="0">
                        <a:latin typeface="Cambria Math" panose="02040503050406030204" pitchFamily="18" charset="0"/>
                      </a:rPr>
                      <m:t>𝑙𝑜𝑔𝐻</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𝑖𝑗</m:t>
                            </m:r>
                          </m:sub>
                        </m:sSub>
                      </m:e>
                    </m:d>
                    <m:r>
                      <a:rPr lang="en-GB" sz="2800" i="1">
                        <a:latin typeface="Cambria Math" panose="02040503050406030204" pitchFamily="18" charset="0"/>
                      </a:rPr>
                      <m:t> </m:t>
                    </m:r>
                  </m:oMath>
                </a14:m>
                <a:r>
                  <a:rPr lang="en-GB" sz="2800" dirty="0"/>
                  <a:t>= </a:t>
                </a:r>
                <a14:m>
                  <m:oMath xmlns:m="http://schemas.openxmlformats.org/officeDocument/2006/math">
                    <m:r>
                      <a:rPr lang="en-GB" sz="2800" b="0" i="1" smtClean="0">
                        <a:latin typeface="Cambria Math" panose="02040503050406030204" pitchFamily="18" charset="0"/>
                      </a:rPr>
                      <m:t>𝑙𝑜𝑔</m:t>
                    </m:r>
                    <m:r>
                      <a:rPr lang="en-GB" sz="2800" b="0" i="0"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𝐻</m:t>
                        </m:r>
                      </m:e>
                      <m:sub>
                        <m:r>
                          <a:rPr lang="en-GB" sz="2800" b="0" i="1" smtClean="0">
                            <a:latin typeface="Cambria Math" panose="02040503050406030204" pitchFamily="18" charset="0"/>
                          </a:rPr>
                          <m:t>0</m:t>
                        </m:r>
                      </m:sub>
                    </m:sSub>
                    <m:r>
                      <a:rPr lang="en-GB" sz="2800" b="0" i="0" smtClean="0">
                        <a:latin typeface="Cambria Math" panose="02040503050406030204" pitchFamily="18" charset="0"/>
                      </a:rPr>
                      <m:t> </m:t>
                    </m:r>
                    <m:d>
                      <m:dPr>
                        <m:ctrlPr>
                          <a:rPr lang="en-GB" sz="2800" b="0" i="1" smtClean="0">
                            <a:latin typeface="Cambria Math" panose="02040503050406030204" pitchFamily="18" charset="0"/>
                          </a:rPr>
                        </m:ctrlPr>
                      </m:dPr>
                      <m:e>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𝑡</m:t>
                            </m:r>
                          </m:e>
                          <m:sub>
                            <m:r>
                              <a:rPr lang="en-GB" sz="2800" b="0" i="1" smtClean="0">
                                <a:latin typeface="Cambria Math" panose="02040503050406030204" pitchFamily="18" charset="0"/>
                              </a:rPr>
                              <m:t>𝑗</m:t>
                            </m:r>
                          </m:sub>
                        </m:sSub>
                      </m:e>
                    </m:d>
                  </m:oMath>
                </a14:m>
                <a:endParaRPr lang="en-GB" sz="2800" b="0" i="1" dirty="0">
                  <a:latin typeface="Cambria Math" panose="02040503050406030204" pitchFamily="18" charset="0"/>
                </a:endParaRPr>
              </a:p>
              <a:p>
                <a:pPr lvl="1">
                  <a:spcBef>
                    <a:spcPts val="1200"/>
                  </a:spcBef>
                </a:pPr>
                <a14:m>
                  <m:oMathPara xmlns:m="http://schemas.openxmlformats.org/officeDocument/2006/math">
                    <m:oMathParaPr>
                      <m:jc m:val="centerGroup"/>
                    </m:oMathParaPr>
                    <m:oMath xmlns:m="http://schemas.openxmlformats.org/officeDocument/2006/math">
                      <m:r>
                        <a:rPr lang="en-GB" sz="2800" b="0" i="1" smtClean="0">
                          <a:latin typeface="Cambria Math" panose="02040503050406030204" pitchFamily="18" charset="0"/>
                        </a:rPr>
                        <m:t>𝑓𝑜𝑟</m:t>
                      </m:r>
                      <m:r>
                        <a:rPr lang="en-GB" sz="2800" b="0" i="1" smtClean="0">
                          <a:latin typeface="Cambria Math" panose="02040503050406030204" pitchFamily="18" charset="0"/>
                        </a:rPr>
                        <m:t> </m:t>
                      </m:r>
                      <m:r>
                        <a:rPr lang="en-GB" sz="2800" b="0" i="1" smtClean="0">
                          <a:latin typeface="Cambria Math" panose="02040503050406030204" pitchFamily="18" charset="0"/>
                        </a:rPr>
                        <m:t>𝑚𝑎𝑙𝑒𝑠</m:t>
                      </m:r>
                      <m:r>
                        <a:rPr lang="en-GB" sz="2800" b="0" i="1" smtClean="0">
                          <a:latin typeface="Cambria Math" panose="02040503050406030204" pitchFamily="18" charset="0"/>
                        </a:rPr>
                        <m:t> </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𝑀𝑎𝑙𝑒</m:t>
                          </m:r>
                          <m:r>
                            <a:rPr lang="en-GB" sz="2800" b="0" i="1" smtClean="0">
                              <a:latin typeface="Cambria Math" panose="02040503050406030204" pitchFamily="18" charset="0"/>
                            </a:rPr>
                            <m:t>=1</m:t>
                          </m:r>
                        </m:e>
                      </m:d>
                      <m:r>
                        <a:rPr lang="en-GB" sz="2800" i="1">
                          <a:latin typeface="Cambria Math" panose="02040503050406030204" pitchFamily="18" charset="0"/>
                        </a:rPr>
                        <m:t>→     </m:t>
                      </m:r>
                      <m:r>
                        <a:rPr lang="en-GB" sz="2800" b="0" i="1" smtClean="0">
                          <a:latin typeface="Cambria Math" panose="02040503050406030204" pitchFamily="18" charset="0"/>
                        </a:rPr>
                        <m:t>𝑙</m:t>
                      </m:r>
                      <m:r>
                        <a:rPr lang="en-GB" sz="2800" i="1">
                          <a:latin typeface="Cambria Math" panose="02040503050406030204" pitchFamily="18" charset="0"/>
                        </a:rPr>
                        <m:t>𝑜𝑔𝐻</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𝑖𝑗</m:t>
                              </m:r>
                            </m:sub>
                          </m:sSub>
                        </m:e>
                      </m:d>
                      <m:r>
                        <a:rPr lang="en-GB" sz="2800" i="1">
                          <a:latin typeface="Cambria Math" panose="02040503050406030204" pitchFamily="18" charset="0"/>
                        </a:rPr>
                        <m:t> </m:t>
                      </m:r>
                      <m:r>
                        <m:rPr>
                          <m:nor/>
                        </m:rPr>
                        <a:rPr lang="en-GB" sz="2800" dirty="0"/>
                        <m:t>= </m:t>
                      </m:r>
                      <m:r>
                        <a:rPr lang="en-GB" sz="2800" i="1">
                          <a:latin typeface="Cambria Math" panose="02040503050406030204" pitchFamily="18" charset="0"/>
                        </a:rPr>
                        <m:t>𝑙𝑜𝑔</m:t>
                      </m:r>
                      <m:r>
                        <a:rPr lang="en-GB" sz="2800">
                          <a:latin typeface="Cambria Math" panose="02040503050406030204" pitchFamily="18" charset="0"/>
                        </a:rPr>
                        <m:t> </m:t>
                      </m:r>
                      <m:sSub>
                        <m:sSubPr>
                          <m:ctrlPr>
                            <a:rPr lang="en-GB" sz="2800" i="1">
                              <a:latin typeface="Cambria Math" panose="02040503050406030204" pitchFamily="18" charset="0"/>
                            </a:rPr>
                          </m:ctrlPr>
                        </m:sSubPr>
                        <m:e>
                          <m:r>
                            <a:rPr lang="en-GB" sz="2800" i="1">
                              <a:latin typeface="Cambria Math" panose="02040503050406030204" pitchFamily="18" charset="0"/>
                            </a:rPr>
                            <m:t>𝐻</m:t>
                          </m:r>
                        </m:e>
                        <m:sub>
                          <m:r>
                            <a:rPr lang="en-GB" sz="2800" i="1">
                              <a:latin typeface="Cambria Math" panose="02040503050406030204" pitchFamily="18" charset="0"/>
                            </a:rPr>
                            <m:t>0</m:t>
                          </m:r>
                        </m:sub>
                      </m:sSub>
                      <m:r>
                        <a:rPr lang="en-GB" sz="2800">
                          <a:latin typeface="Cambria Math" panose="02040503050406030204" pitchFamily="18" charset="0"/>
                        </a:rPr>
                        <m:t> </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𝑗</m:t>
                              </m:r>
                            </m:sub>
                          </m:sSub>
                        </m:e>
                      </m:d>
                      <m:r>
                        <a:rPr lang="en-GB" sz="2800" b="0" i="1" smtClean="0">
                          <a:latin typeface="Cambria Math" panose="02040503050406030204" pitchFamily="18" charset="0"/>
                        </a:rPr>
                        <m:t> </m:t>
                      </m:r>
                      <m:r>
                        <a:rPr lang="en-GB" sz="2800" i="1">
                          <a:latin typeface="Cambria Math" panose="02040503050406030204" pitchFamily="18" charset="0"/>
                        </a:rPr>
                        <m:t> </m:t>
                      </m:r>
                      <m:r>
                        <a:rPr lang="en-GB" sz="2800" b="1" i="1">
                          <a:latin typeface="Cambria Math" panose="02040503050406030204" pitchFamily="18" charset="0"/>
                        </a:rPr>
                        <m:t>+  </m:t>
                      </m:r>
                      <m:sSub>
                        <m:sSubPr>
                          <m:ctrlPr>
                            <a:rPr lang="en-GB" sz="2800" b="1" i="1">
                              <a:latin typeface="Cambria Math" panose="02040503050406030204" pitchFamily="18" charset="0"/>
                            </a:rPr>
                          </m:ctrlPr>
                        </m:sSubPr>
                        <m:e>
                          <m:r>
                            <a:rPr lang="en-GB" sz="2800" b="1" i="1">
                              <a:latin typeface="Cambria Math" panose="02040503050406030204" pitchFamily="18" charset="0"/>
                              <a:ea typeface="Cambria Math" panose="02040503050406030204" pitchFamily="18" charset="0"/>
                            </a:rPr>
                            <m:t>𝜷</m:t>
                          </m:r>
                        </m:e>
                        <m:sub>
                          <m:r>
                            <a:rPr lang="en-GB" sz="2800" b="1" i="1">
                              <a:latin typeface="Cambria Math" panose="02040503050406030204" pitchFamily="18" charset="0"/>
                            </a:rPr>
                            <m:t>𝟏</m:t>
                          </m:r>
                        </m:sub>
                      </m:sSub>
                    </m:oMath>
                  </m:oMathPara>
                </a14:m>
                <a:endParaRPr lang="en-GB" sz="2800" b="1" dirty="0"/>
              </a:p>
              <a:p>
                <a:pPr lvl="1">
                  <a:spcBef>
                    <a:spcPts val="1200"/>
                  </a:spcBef>
                </a:pPr>
                <a:endParaRPr lang="en-GB" sz="2800" dirty="0"/>
              </a:p>
            </p:txBody>
          </p:sp>
        </mc:Choice>
        <mc:Fallback xmlns="">
          <p:sp>
            <p:nvSpPr>
              <p:cNvPr id="10" name="TextBox 9">
                <a:extLst>
                  <a:ext uri="{FF2B5EF4-FFF2-40B4-BE49-F238E27FC236}">
                    <a16:creationId xmlns:a16="http://schemas.microsoft.com/office/drawing/2014/main" id="{C3AF6B47-8DE1-A4B5-0520-23B1D428B0D1}"/>
                  </a:ext>
                </a:extLst>
              </p:cNvPr>
              <p:cNvSpPr txBox="1">
                <a:spLocks noRot="1" noChangeAspect="1" noMove="1" noResize="1" noEditPoints="1" noAdjustHandles="1" noChangeArrowheads="1" noChangeShapeType="1" noTextEdit="1"/>
              </p:cNvSpPr>
              <p:nvPr/>
            </p:nvSpPr>
            <p:spPr>
              <a:xfrm>
                <a:off x="2326341" y="5685021"/>
                <a:ext cx="10921253" cy="1669944"/>
              </a:xfrm>
              <a:prstGeom prst="rect">
                <a:avLst/>
              </a:prstGeom>
              <a:blipFill>
                <a:blip r:embed="rId5"/>
                <a:stretch>
                  <a:fillRect t="-1825"/>
                </a:stretch>
              </a:blipFill>
            </p:spPr>
            <p:txBody>
              <a:bodyPr/>
              <a:lstStyle/>
              <a:p>
                <a:r>
                  <a:rPr lang="en-GB">
                    <a:noFill/>
                  </a:rPr>
                  <a:t> </a:t>
                </a:r>
              </a:p>
            </p:txBody>
          </p:sp>
        </mc:Fallback>
      </mc:AlternateContent>
    </p:spTree>
    <p:extLst>
      <p:ext uri="{BB962C8B-B14F-4D97-AF65-F5344CB8AC3E}">
        <p14:creationId xmlns:p14="http://schemas.microsoft.com/office/powerpoint/2010/main" val="2872586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8397C-EB17-C810-860D-7C8F6BA1BA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F7D25D-FB01-83B9-588D-3FF831C8DBBB}"/>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Cox Model</a:t>
            </a:r>
          </a:p>
        </p:txBody>
      </p:sp>
      <p:sp>
        <p:nvSpPr>
          <p:cNvPr id="6" name="AutoShape 2">
            <a:extLst>
              <a:ext uri="{FF2B5EF4-FFF2-40B4-BE49-F238E27FC236}">
                <a16:creationId xmlns:a16="http://schemas.microsoft.com/office/drawing/2014/main" id="{D56B060F-4154-082A-EEEC-531DE0E3419A}"/>
              </a:ext>
            </a:extLst>
          </p:cNvPr>
          <p:cNvSpPr>
            <a:spLocks noChangeAspect="1" noChangeArrowheads="1"/>
          </p:cNvSpPr>
          <p:nvPr/>
        </p:nvSpPr>
        <p:spPr bwMode="auto">
          <a:xfrm>
            <a:off x="322729" y="337072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TextBox 4">
            <a:extLst>
              <a:ext uri="{FF2B5EF4-FFF2-40B4-BE49-F238E27FC236}">
                <a16:creationId xmlns:a16="http://schemas.microsoft.com/office/drawing/2014/main" id="{5CA0122B-6CA4-C752-2475-B6EBC7D4AB00}"/>
              </a:ext>
            </a:extLst>
          </p:cNvPr>
          <p:cNvSpPr txBox="1"/>
          <p:nvPr/>
        </p:nvSpPr>
        <p:spPr>
          <a:xfrm>
            <a:off x="627529" y="1366769"/>
            <a:ext cx="6821333" cy="1046440"/>
          </a:xfrm>
          <a:prstGeom prst="rect">
            <a:avLst/>
          </a:prstGeom>
          <a:noFill/>
        </p:spPr>
        <p:txBody>
          <a:bodyPr wrap="square" rtlCol="0">
            <a:spAutoFit/>
          </a:bodyPr>
          <a:lstStyle/>
          <a:p>
            <a:pPr>
              <a:spcBef>
                <a:spcPts val="1200"/>
              </a:spcBef>
            </a:pPr>
            <a:r>
              <a:rPr lang="en-GB" sz="2800" b="1" dirty="0"/>
              <a:t>Log cumulative hazard function</a:t>
            </a:r>
            <a:r>
              <a:rPr lang="en-GB" sz="2800" dirty="0"/>
              <a:t> </a:t>
            </a:r>
          </a:p>
          <a:p>
            <a:pPr marL="742950" lvl="1" indent="-285750">
              <a:spcBef>
                <a:spcPts val="1200"/>
              </a:spcBef>
              <a:buFont typeface="Arial" panose="020B0604020202020204" pitchFamily="34" charset="0"/>
              <a:buChar char="•"/>
            </a:pPr>
            <a:endParaRPr lang="en-GB" sz="2400" dirty="0"/>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4D2687D-CEB9-DB66-08F1-4E3FAC5A341B}"/>
                  </a:ext>
                </a:extLst>
              </p:cNvPr>
              <p:cNvSpPr txBox="1"/>
              <p:nvPr/>
            </p:nvSpPr>
            <p:spPr>
              <a:xfrm>
                <a:off x="228600" y="2222424"/>
                <a:ext cx="9372600" cy="1173526"/>
              </a:xfrm>
              <a:prstGeom prst="rect">
                <a:avLst/>
              </a:prstGeom>
              <a:noFill/>
            </p:spPr>
            <p:txBody>
              <a:bodyPr wrap="square">
                <a:spAutoFit/>
              </a:bodyPr>
              <a:lstStyle/>
              <a:p>
                <a:pPr lvl="1">
                  <a:spcBef>
                    <a:spcPts val="1200"/>
                  </a:spcBef>
                </a:pPr>
                <a:r>
                  <a:rPr lang="en-GB" sz="2800" b="1" dirty="0"/>
                  <a:t>Cox Model</a:t>
                </a:r>
                <a:r>
                  <a:rPr lang="en-GB" sz="2800" dirty="0"/>
                  <a:t>: </a:t>
                </a:r>
              </a:p>
              <a:p>
                <a:pPr lvl="1">
                  <a:spcBef>
                    <a:spcPts val="1200"/>
                  </a:spcBef>
                </a:pPr>
                <a14:m>
                  <m:oMath xmlns:m="http://schemas.openxmlformats.org/officeDocument/2006/math">
                    <m:r>
                      <a:rPr lang="en-GB" sz="2800" b="0" i="1" smtClean="0">
                        <a:latin typeface="Cambria Math" panose="02040503050406030204" pitchFamily="18" charset="0"/>
                      </a:rPr>
                      <m:t>𝑙</m:t>
                    </m:r>
                    <m:r>
                      <a:rPr lang="en-GB" sz="2800" i="1">
                        <a:latin typeface="Cambria Math" panose="02040503050406030204" pitchFamily="18" charset="0"/>
                      </a:rPr>
                      <m:t>𝑜𝑔𝐻</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b="0" i="1" smtClean="0">
                                <a:latin typeface="Cambria Math" panose="02040503050406030204" pitchFamily="18" charset="0"/>
                              </a:rPr>
                              <m:t>𝑖</m:t>
                            </m:r>
                            <m:r>
                              <a:rPr lang="en-GB" sz="2800" i="1">
                                <a:latin typeface="Cambria Math" panose="02040503050406030204" pitchFamily="18" charset="0"/>
                              </a:rPr>
                              <m:t>𝑗</m:t>
                            </m:r>
                          </m:sub>
                        </m:sSub>
                      </m:e>
                    </m:d>
                    <m:r>
                      <a:rPr lang="en-GB" sz="2800" i="1">
                        <a:latin typeface="Cambria Math" panose="02040503050406030204" pitchFamily="18" charset="0"/>
                      </a:rPr>
                      <m:t> </m:t>
                    </m:r>
                  </m:oMath>
                </a14:m>
                <a:r>
                  <a:rPr lang="en-GB" sz="2800" dirty="0"/>
                  <a:t>=  </a:t>
                </a:r>
                <a14:m>
                  <m:oMath xmlns:m="http://schemas.openxmlformats.org/officeDocument/2006/math">
                    <m:r>
                      <a:rPr lang="en-GB" sz="2800" b="0" i="1" smtClean="0">
                        <a:latin typeface="Cambria Math" panose="02040503050406030204" pitchFamily="18" charset="0"/>
                      </a:rPr>
                      <m:t>𝑙𝑜𝑔</m:t>
                    </m:r>
                    <m:r>
                      <a:rPr lang="en-GB" sz="2800" b="0" i="0"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𝐻</m:t>
                        </m:r>
                      </m:e>
                      <m:sub>
                        <m:r>
                          <a:rPr lang="en-GB" sz="2800" b="0" i="1" smtClean="0">
                            <a:latin typeface="Cambria Math" panose="02040503050406030204" pitchFamily="18" charset="0"/>
                          </a:rPr>
                          <m:t>0</m:t>
                        </m:r>
                      </m:sub>
                    </m:sSub>
                    <m:r>
                      <a:rPr lang="en-GB" sz="2800" b="0" i="0" smtClean="0">
                        <a:latin typeface="Cambria Math" panose="02040503050406030204" pitchFamily="18" charset="0"/>
                      </a:rPr>
                      <m:t> </m:t>
                    </m:r>
                    <m:d>
                      <m:dPr>
                        <m:ctrlPr>
                          <a:rPr lang="en-GB" sz="2800" b="0" i="1" smtClean="0">
                            <a:latin typeface="Cambria Math" panose="02040503050406030204" pitchFamily="18" charset="0"/>
                          </a:rPr>
                        </m:ctrlPr>
                      </m:dPr>
                      <m:e>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𝑡</m:t>
                            </m:r>
                          </m:e>
                          <m:sub>
                            <m:r>
                              <a:rPr lang="en-GB" sz="2800" b="0" i="1" smtClean="0">
                                <a:latin typeface="Cambria Math" panose="02040503050406030204" pitchFamily="18" charset="0"/>
                              </a:rPr>
                              <m:t>𝑗</m:t>
                            </m:r>
                          </m:sub>
                        </m:sSub>
                      </m:e>
                    </m:d>
                    <m:r>
                      <a:rPr lang="en-GB" sz="2800" b="0" i="1" smtClean="0">
                        <a:latin typeface="Cambria Math" panose="02040503050406030204" pitchFamily="18" charset="0"/>
                      </a:rPr>
                      <m:t> +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ea typeface="Cambria Math" panose="02040503050406030204" pitchFamily="18" charset="0"/>
                          </a:rPr>
                          <m:t>𝛽</m:t>
                        </m:r>
                      </m:e>
                      <m:sub>
                        <m:r>
                          <a:rPr lang="en-GB" sz="2800" b="0" i="1" smtClean="0">
                            <a:latin typeface="Cambria Math" panose="02040503050406030204" pitchFamily="18" charset="0"/>
                          </a:rPr>
                          <m:t>1</m:t>
                        </m:r>
                      </m:sub>
                    </m:sSub>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b="0" i="1" smtClean="0">
                                <a:latin typeface="Cambria Math" panose="02040503050406030204" pitchFamily="18" charset="0"/>
                              </a:rPr>
                              <m:t>𝑀𝑎𝑙𝑒</m:t>
                            </m:r>
                          </m:e>
                          <m:sub>
                            <m:r>
                              <a:rPr lang="en-GB" sz="2800" i="1">
                                <a:latin typeface="Cambria Math" panose="02040503050406030204" pitchFamily="18" charset="0"/>
                              </a:rPr>
                              <m:t>𝑖</m:t>
                            </m:r>
                          </m:sub>
                        </m:sSub>
                      </m:e>
                    </m:d>
                  </m:oMath>
                </a14:m>
                <a:endParaRPr lang="en-GB" sz="2800" dirty="0"/>
              </a:p>
            </p:txBody>
          </p:sp>
        </mc:Choice>
        <mc:Fallback xmlns="">
          <p:sp>
            <p:nvSpPr>
              <p:cNvPr id="9" name="TextBox 8">
                <a:extLst>
                  <a:ext uri="{FF2B5EF4-FFF2-40B4-BE49-F238E27FC236}">
                    <a16:creationId xmlns:a16="http://schemas.microsoft.com/office/drawing/2014/main" id="{74D2687D-CEB9-DB66-08F1-4E3FAC5A341B}"/>
                  </a:ext>
                </a:extLst>
              </p:cNvPr>
              <p:cNvSpPr txBox="1">
                <a:spLocks noRot="1" noChangeAspect="1" noMove="1" noResize="1" noEditPoints="1" noAdjustHandles="1" noChangeArrowheads="1" noChangeShapeType="1" noTextEdit="1"/>
              </p:cNvSpPr>
              <p:nvPr/>
            </p:nvSpPr>
            <p:spPr>
              <a:xfrm>
                <a:off x="228600" y="2222424"/>
                <a:ext cx="9372600" cy="1173526"/>
              </a:xfrm>
              <a:prstGeom prst="rect">
                <a:avLst/>
              </a:prstGeom>
              <a:blipFill>
                <a:blip r:embed="rId3"/>
                <a:stretch>
                  <a:fillRect t="-5729" b="-11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621EC714-7F90-B4FA-B63F-DBBDC924A998}"/>
                  </a:ext>
                </a:extLst>
              </p:cNvPr>
              <p:cNvSpPr txBox="1"/>
              <p:nvPr/>
            </p:nvSpPr>
            <p:spPr>
              <a:xfrm>
                <a:off x="228600" y="4205701"/>
                <a:ext cx="6535270" cy="1181670"/>
              </a:xfrm>
              <a:prstGeom prst="rect">
                <a:avLst/>
              </a:prstGeom>
              <a:noFill/>
            </p:spPr>
            <p:txBody>
              <a:bodyPr wrap="square">
                <a:spAutoFit/>
              </a:bodyPr>
              <a:lstStyle/>
              <a:p>
                <a:pPr lvl="1">
                  <a:spcBef>
                    <a:spcPts val="1200"/>
                  </a:spcBef>
                </a:pPr>
                <a:r>
                  <a:rPr lang="en-GB" sz="2800" b="1" dirty="0"/>
                  <a:t>Anti-log transformation</a:t>
                </a:r>
                <a:r>
                  <a:rPr lang="en-GB" sz="2800" dirty="0"/>
                  <a:t>: </a:t>
                </a:r>
              </a:p>
              <a:p>
                <a:pPr lvl="1">
                  <a:spcBef>
                    <a:spcPts val="1200"/>
                  </a:spcBef>
                </a:pPr>
                <a14:m>
                  <m:oMath xmlns:m="http://schemas.openxmlformats.org/officeDocument/2006/math">
                    <m:r>
                      <a:rPr lang="en-GB" sz="2800" i="1">
                        <a:latin typeface="Cambria Math" panose="02040503050406030204" pitchFamily="18" charset="0"/>
                      </a:rPr>
                      <m:t>𝐻</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b="0" i="1" smtClean="0">
                                <a:latin typeface="Cambria Math" panose="02040503050406030204" pitchFamily="18" charset="0"/>
                              </a:rPr>
                              <m:t>𝑖</m:t>
                            </m:r>
                            <m:r>
                              <a:rPr lang="en-GB" sz="2800" i="1">
                                <a:latin typeface="Cambria Math" panose="02040503050406030204" pitchFamily="18" charset="0"/>
                              </a:rPr>
                              <m:t>𝑗</m:t>
                            </m:r>
                          </m:sub>
                        </m:sSub>
                      </m:e>
                    </m:d>
                    <m:r>
                      <a:rPr lang="en-GB" sz="2800" i="1">
                        <a:latin typeface="Cambria Math" panose="02040503050406030204" pitchFamily="18" charset="0"/>
                      </a:rPr>
                      <m:t> </m:t>
                    </m:r>
                  </m:oMath>
                </a14:m>
                <a:r>
                  <a:rPr lang="en-GB" sz="2800" dirty="0"/>
                  <a:t>=  </a:t>
                </a:r>
                <a14:m>
                  <m:oMath xmlns:m="http://schemas.openxmlformats.org/officeDocument/2006/math">
                    <m:r>
                      <a:rPr lang="en-GB" sz="2800" b="0" i="0"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𝐻</m:t>
                        </m:r>
                      </m:e>
                      <m:sub>
                        <m:r>
                          <a:rPr lang="en-GB" sz="2800" b="0" i="1" smtClean="0">
                            <a:latin typeface="Cambria Math" panose="02040503050406030204" pitchFamily="18" charset="0"/>
                          </a:rPr>
                          <m:t>0</m:t>
                        </m:r>
                      </m:sub>
                    </m:sSub>
                    <m:r>
                      <a:rPr lang="en-GB" sz="2800" b="0" i="0" smtClean="0">
                        <a:latin typeface="Cambria Math" panose="02040503050406030204" pitchFamily="18" charset="0"/>
                      </a:rPr>
                      <m:t> </m:t>
                    </m:r>
                    <m:d>
                      <m:dPr>
                        <m:ctrlPr>
                          <a:rPr lang="en-GB" sz="2800" b="0" i="1" smtClean="0">
                            <a:latin typeface="Cambria Math" panose="02040503050406030204" pitchFamily="18" charset="0"/>
                          </a:rPr>
                        </m:ctrlPr>
                      </m:dPr>
                      <m:e>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𝑡</m:t>
                            </m:r>
                          </m:e>
                          <m:sub>
                            <m:r>
                              <a:rPr lang="en-GB" sz="2800" b="0" i="1" smtClean="0">
                                <a:latin typeface="Cambria Math" panose="02040503050406030204" pitchFamily="18" charset="0"/>
                              </a:rPr>
                              <m:t>𝑗</m:t>
                            </m:r>
                          </m:sub>
                        </m:sSub>
                      </m:e>
                    </m:d>
                    <m:r>
                      <a:rPr lang="en-GB" sz="2800" b="0" i="1" smtClean="0">
                        <a:latin typeface="Cambria Math" panose="02040503050406030204" pitchFamily="18" charset="0"/>
                      </a:rPr>
                      <m:t> </m:t>
                    </m:r>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𝑒</m:t>
                        </m:r>
                      </m:e>
                      <m:sup>
                        <m:sSub>
                          <m:sSubPr>
                            <m:ctrlPr>
                              <a:rPr lang="en-GB" sz="2800" i="1">
                                <a:latin typeface="Cambria Math" panose="02040503050406030204" pitchFamily="18" charset="0"/>
                              </a:rPr>
                            </m:ctrlPr>
                          </m:sSubPr>
                          <m:e>
                            <m:r>
                              <a:rPr lang="en-GB" sz="2800" i="1">
                                <a:latin typeface="Cambria Math" panose="02040503050406030204" pitchFamily="18" charset="0"/>
                                <a:ea typeface="Cambria Math" panose="02040503050406030204" pitchFamily="18" charset="0"/>
                              </a:rPr>
                              <m:t>𝛽</m:t>
                            </m:r>
                          </m:e>
                          <m:sub>
                            <m:r>
                              <a:rPr lang="en-GB" sz="2800" i="1">
                                <a:latin typeface="Cambria Math" panose="02040503050406030204" pitchFamily="18" charset="0"/>
                              </a:rPr>
                              <m:t>1</m:t>
                            </m:r>
                          </m:sub>
                        </m:sSub>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𝑀𝑎𝑙𝑒</m:t>
                                </m:r>
                              </m:e>
                              <m:sub>
                                <m:r>
                                  <a:rPr lang="en-GB" sz="2800" i="1">
                                    <a:latin typeface="Cambria Math" panose="02040503050406030204" pitchFamily="18" charset="0"/>
                                  </a:rPr>
                                  <m:t>𝑖</m:t>
                                </m:r>
                              </m:sub>
                            </m:sSub>
                          </m:e>
                        </m:d>
                      </m:sup>
                    </m:sSup>
                  </m:oMath>
                </a14:m>
                <a:endParaRPr lang="en-GB" sz="2800" dirty="0"/>
              </a:p>
            </p:txBody>
          </p:sp>
        </mc:Choice>
        <mc:Fallback xmlns="">
          <p:sp>
            <p:nvSpPr>
              <p:cNvPr id="3" name="TextBox 2">
                <a:extLst>
                  <a:ext uri="{FF2B5EF4-FFF2-40B4-BE49-F238E27FC236}">
                    <a16:creationId xmlns:a16="http://schemas.microsoft.com/office/drawing/2014/main" id="{621EC714-7F90-B4FA-B63F-DBBDC924A998}"/>
                  </a:ext>
                </a:extLst>
              </p:cNvPr>
              <p:cNvSpPr txBox="1">
                <a:spLocks noRot="1" noChangeAspect="1" noMove="1" noResize="1" noEditPoints="1" noAdjustHandles="1" noChangeArrowheads="1" noChangeShapeType="1" noTextEdit="1"/>
              </p:cNvSpPr>
              <p:nvPr/>
            </p:nvSpPr>
            <p:spPr>
              <a:xfrm>
                <a:off x="228600" y="4205701"/>
                <a:ext cx="6535270" cy="1181670"/>
              </a:xfrm>
              <a:prstGeom prst="rect">
                <a:avLst/>
              </a:prstGeom>
              <a:blipFill>
                <a:blip r:embed="rId4"/>
                <a:stretch>
                  <a:fillRect t="-5670" b="-11340"/>
                </a:stretch>
              </a:blipFill>
            </p:spPr>
            <p:txBody>
              <a:bodyPr/>
              <a:lstStyle/>
              <a:p>
                <a:r>
                  <a:rPr lang="en-GB">
                    <a:noFill/>
                  </a:rPr>
                  <a:t> </a:t>
                </a:r>
              </a:p>
            </p:txBody>
          </p:sp>
        </mc:Fallback>
      </mc:AlternateContent>
      <p:cxnSp>
        <p:nvCxnSpPr>
          <p:cNvPr id="8" name="Straight Arrow Connector 7">
            <a:extLst>
              <a:ext uri="{FF2B5EF4-FFF2-40B4-BE49-F238E27FC236}">
                <a16:creationId xmlns:a16="http://schemas.microsoft.com/office/drawing/2014/main" id="{7223CC81-DD29-D49C-36D0-40DC20287B83}"/>
              </a:ext>
            </a:extLst>
          </p:cNvPr>
          <p:cNvCxnSpPr/>
          <p:nvPr/>
        </p:nvCxnSpPr>
        <p:spPr>
          <a:xfrm>
            <a:off x="1223682" y="5387371"/>
            <a:ext cx="0" cy="73104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CBEC3335-1DD0-FA45-8134-58DF83E32F3E}"/>
              </a:ext>
            </a:extLst>
          </p:cNvPr>
          <p:cNvSpPr txBox="1"/>
          <p:nvPr/>
        </p:nvSpPr>
        <p:spPr>
          <a:xfrm>
            <a:off x="627529" y="6199709"/>
            <a:ext cx="3020250" cy="369332"/>
          </a:xfrm>
          <a:prstGeom prst="rect">
            <a:avLst/>
          </a:prstGeom>
          <a:noFill/>
        </p:spPr>
        <p:txBody>
          <a:bodyPr wrap="none" rtlCol="0">
            <a:spAutoFit/>
          </a:bodyPr>
          <a:lstStyle/>
          <a:p>
            <a:r>
              <a:rPr lang="en-GB" i="1" dirty="0">
                <a:solidFill>
                  <a:srgbClr val="156082"/>
                </a:solidFill>
              </a:rPr>
              <a:t>Cumulative Hazard Function</a:t>
            </a:r>
          </a:p>
        </p:txBody>
      </p:sp>
    </p:spTree>
    <p:extLst>
      <p:ext uri="{BB962C8B-B14F-4D97-AF65-F5344CB8AC3E}">
        <p14:creationId xmlns:p14="http://schemas.microsoft.com/office/powerpoint/2010/main" val="420243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C72AA-7A82-5219-1A05-94381BA6CE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47C660-5C07-9B8F-7AB5-7EB6588DE701}"/>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Effect of Predictor is Constant Over Time</a:t>
            </a:r>
          </a:p>
        </p:txBody>
      </p:sp>
      <p:sp>
        <p:nvSpPr>
          <p:cNvPr id="6" name="AutoShape 2">
            <a:extLst>
              <a:ext uri="{FF2B5EF4-FFF2-40B4-BE49-F238E27FC236}">
                <a16:creationId xmlns:a16="http://schemas.microsoft.com/office/drawing/2014/main" id="{DDB8282A-8B9F-E81A-7909-57BCAAF299A2}"/>
              </a:ext>
            </a:extLst>
          </p:cNvPr>
          <p:cNvSpPr>
            <a:spLocks noChangeAspect="1" noChangeArrowheads="1"/>
          </p:cNvSpPr>
          <p:nvPr/>
        </p:nvSpPr>
        <p:spPr bwMode="auto">
          <a:xfrm>
            <a:off x="322729" y="337072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041652F1-4FDD-BB51-5B55-3C54D5322573}"/>
                  </a:ext>
                </a:extLst>
              </p:cNvPr>
              <p:cNvSpPr txBox="1"/>
              <p:nvPr/>
            </p:nvSpPr>
            <p:spPr>
              <a:xfrm>
                <a:off x="-147919" y="1423432"/>
                <a:ext cx="3920249" cy="2100832"/>
              </a:xfrm>
              <a:prstGeom prst="rect">
                <a:avLst/>
              </a:prstGeom>
              <a:noFill/>
            </p:spPr>
            <p:txBody>
              <a:bodyPr wrap="square">
                <a:spAutoFit/>
              </a:bodyPr>
              <a:lstStyle/>
              <a:p>
                <a:pPr lvl="1">
                  <a:spcBef>
                    <a:spcPts val="1200"/>
                  </a:spcBef>
                </a:pPr>
                <a:r>
                  <a:rPr lang="en-GB" sz="2800" b="1" dirty="0"/>
                  <a:t>Cox Model</a:t>
                </a:r>
                <a:r>
                  <a:rPr lang="en-GB" sz="2800" dirty="0"/>
                  <a:t>: </a:t>
                </a:r>
              </a:p>
              <a:p>
                <a:pPr lvl="1">
                  <a:spcBef>
                    <a:spcPts val="1200"/>
                  </a:spcBef>
                </a:pPr>
                <a14:m>
                  <m:oMath xmlns:m="http://schemas.openxmlformats.org/officeDocument/2006/math">
                    <m:r>
                      <a:rPr lang="en-GB" sz="2800" b="0" i="1" smtClean="0">
                        <a:latin typeface="Cambria Math" panose="02040503050406030204" pitchFamily="18" charset="0"/>
                      </a:rPr>
                      <m:t>𝑙</m:t>
                    </m:r>
                    <m:r>
                      <a:rPr lang="en-GB" sz="2800" i="1">
                        <a:latin typeface="Cambria Math" panose="02040503050406030204" pitchFamily="18" charset="0"/>
                      </a:rPr>
                      <m:t>𝑜𝑔𝐻</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b="0" i="1" smtClean="0">
                                <a:latin typeface="Cambria Math" panose="02040503050406030204" pitchFamily="18" charset="0"/>
                              </a:rPr>
                              <m:t>𝑖</m:t>
                            </m:r>
                            <m:r>
                              <a:rPr lang="en-GB" sz="2800" i="1">
                                <a:latin typeface="Cambria Math" panose="02040503050406030204" pitchFamily="18" charset="0"/>
                              </a:rPr>
                              <m:t>𝑗</m:t>
                            </m:r>
                          </m:sub>
                        </m:sSub>
                      </m:e>
                    </m:d>
                    <m:r>
                      <a:rPr lang="en-GB" sz="2800" i="1">
                        <a:latin typeface="Cambria Math" panose="02040503050406030204" pitchFamily="18" charset="0"/>
                      </a:rPr>
                      <m:t> </m:t>
                    </m:r>
                  </m:oMath>
                </a14:m>
                <a:r>
                  <a:rPr lang="en-GB" sz="2800" dirty="0"/>
                  <a:t>=  =</a:t>
                </a:r>
                <a14:m>
                  <m:oMath xmlns:m="http://schemas.openxmlformats.org/officeDocument/2006/math">
                    <m:r>
                      <a:rPr lang="en-GB" sz="2800" b="0" i="1" smtClean="0">
                        <a:latin typeface="Cambria Math" panose="02040503050406030204" pitchFamily="18" charset="0"/>
                      </a:rPr>
                      <m:t>𝑙𝑜𝑔</m:t>
                    </m:r>
                    <m:r>
                      <a:rPr lang="en-GB" sz="2800" b="0" i="0"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𝐻</m:t>
                        </m:r>
                      </m:e>
                      <m:sub>
                        <m:r>
                          <a:rPr lang="en-GB" sz="2800" b="0" i="1" smtClean="0">
                            <a:latin typeface="Cambria Math" panose="02040503050406030204" pitchFamily="18" charset="0"/>
                          </a:rPr>
                          <m:t>0</m:t>
                        </m:r>
                      </m:sub>
                    </m:sSub>
                    <m:r>
                      <a:rPr lang="en-GB" sz="2800" b="0" i="0" smtClean="0">
                        <a:latin typeface="Cambria Math" panose="02040503050406030204" pitchFamily="18" charset="0"/>
                      </a:rPr>
                      <m:t> </m:t>
                    </m:r>
                    <m:d>
                      <m:dPr>
                        <m:ctrlPr>
                          <a:rPr lang="en-GB" sz="2800" b="0" i="1" smtClean="0">
                            <a:latin typeface="Cambria Math" panose="02040503050406030204" pitchFamily="18" charset="0"/>
                          </a:rPr>
                        </m:ctrlPr>
                      </m:dPr>
                      <m:e>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𝑡</m:t>
                            </m:r>
                          </m:e>
                          <m:sub>
                            <m:r>
                              <a:rPr lang="en-GB" sz="2800" b="0" i="1" smtClean="0">
                                <a:latin typeface="Cambria Math" panose="02040503050406030204" pitchFamily="18" charset="0"/>
                              </a:rPr>
                              <m:t>𝑗</m:t>
                            </m:r>
                          </m:sub>
                        </m:sSub>
                      </m:e>
                    </m:d>
                    <m:r>
                      <a:rPr lang="en-GB" sz="2800" b="0" i="1" smtClean="0">
                        <a:latin typeface="Cambria Math" panose="02040503050406030204" pitchFamily="18" charset="0"/>
                      </a:rPr>
                      <m:t> + +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ea typeface="Cambria Math" panose="02040503050406030204" pitchFamily="18" charset="0"/>
                          </a:rPr>
                          <m:t>𝛽</m:t>
                        </m:r>
                      </m:e>
                      <m:sub>
                        <m:r>
                          <a:rPr lang="en-GB" sz="2800" b="0" i="1" smtClean="0">
                            <a:latin typeface="Cambria Math" panose="02040503050406030204" pitchFamily="18" charset="0"/>
                          </a:rPr>
                          <m:t>1</m:t>
                        </m:r>
                      </m:sub>
                    </m:sSub>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b="0" i="1" smtClean="0">
                                <a:latin typeface="Cambria Math" panose="02040503050406030204" pitchFamily="18" charset="0"/>
                              </a:rPr>
                              <m:t>𝑀𝑎𝑙𝑒</m:t>
                            </m:r>
                          </m:e>
                          <m:sub>
                            <m:r>
                              <a:rPr lang="en-GB" sz="2800" i="1">
                                <a:latin typeface="Cambria Math" panose="02040503050406030204" pitchFamily="18" charset="0"/>
                              </a:rPr>
                              <m:t>𝑖</m:t>
                            </m:r>
                          </m:sub>
                        </m:sSub>
                      </m:e>
                    </m:d>
                  </m:oMath>
                </a14:m>
                <a:endParaRPr lang="en-GB" sz="2800" dirty="0"/>
              </a:p>
            </p:txBody>
          </p:sp>
        </mc:Choice>
        <mc:Fallback xmlns="">
          <p:sp>
            <p:nvSpPr>
              <p:cNvPr id="9" name="TextBox 8">
                <a:extLst>
                  <a:ext uri="{FF2B5EF4-FFF2-40B4-BE49-F238E27FC236}">
                    <a16:creationId xmlns:a16="http://schemas.microsoft.com/office/drawing/2014/main" id="{041652F1-4FDD-BB51-5B55-3C54D5322573}"/>
                  </a:ext>
                </a:extLst>
              </p:cNvPr>
              <p:cNvSpPr txBox="1">
                <a:spLocks noRot="1" noChangeAspect="1" noMove="1" noResize="1" noEditPoints="1" noAdjustHandles="1" noChangeArrowheads="1" noChangeShapeType="1" noTextEdit="1"/>
              </p:cNvSpPr>
              <p:nvPr/>
            </p:nvSpPr>
            <p:spPr>
              <a:xfrm>
                <a:off x="-147919" y="1423432"/>
                <a:ext cx="3920249" cy="2100832"/>
              </a:xfrm>
              <a:prstGeom prst="rect">
                <a:avLst/>
              </a:prstGeom>
              <a:blipFill>
                <a:blip r:embed="rId3"/>
                <a:stretch>
                  <a:fillRect t="-319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8E60D6C3-E533-BB04-3653-E42974751998}"/>
                  </a:ext>
                </a:extLst>
              </p:cNvPr>
              <p:cNvSpPr txBox="1"/>
              <p:nvPr/>
            </p:nvSpPr>
            <p:spPr>
              <a:xfrm>
                <a:off x="-286871" y="4342474"/>
                <a:ext cx="6535270" cy="1181670"/>
              </a:xfrm>
              <a:prstGeom prst="rect">
                <a:avLst/>
              </a:prstGeom>
              <a:noFill/>
            </p:spPr>
            <p:txBody>
              <a:bodyPr wrap="square">
                <a:spAutoFit/>
              </a:bodyPr>
              <a:lstStyle/>
              <a:p>
                <a:pPr lvl="1">
                  <a:spcBef>
                    <a:spcPts val="1200"/>
                  </a:spcBef>
                </a:pPr>
                <a:r>
                  <a:rPr lang="en-GB" sz="2800" b="1" dirty="0"/>
                  <a:t>Anti-log transformation</a:t>
                </a:r>
                <a:r>
                  <a:rPr lang="en-GB" sz="2800" dirty="0"/>
                  <a:t>: </a:t>
                </a:r>
              </a:p>
              <a:p>
                <a:pPr lvl="1">
                  <a:spcBef>
                    <a:spcPts val="1200"/>
                  </a:spcBef>
                </a:pPr>
                <a14:m>
                  <m:oMath xmlns:m="http://schemas.openxmlformats.org/officeDocument/2006/math">
                    <m:r>
                      <a:rPr lang="en-GB" sz="2800" i="1">
                        <a:latin typeface="Cambria Math" panose="02040503050406030204" pitchFamily="18" charset="0"/>
                      </a:rPr>
                      <m:t>𝐻</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b="0" i="1" smtClean="0">
                                <a:latin typeface="Cambria Math" panose="02040503050406030204" pitchFamily="18" charset="0"/>
                              </a:rPr>
                              <m:t>𝑖</m:t>
                            </m:r>
                            <m:r>
                              <a:rPr lang="en-GB" sz="2800" i="1">
                                <a:latin typeface="Cambria Math" panose="02040503050406030204" pitchFamily="18" charset="0"/>
                              </a:rPr>
                              <m:t>𝑗</m:t>
                            </m:r>
                          </m:sub>
                        </m:sSub>
                      </m:e>
                    </m:d>
                    <m:r>
                      <a:rPr lang="en-GB" sz="2800" i="1">
                        <a:latin typeface="Cambria Math" panose="02040503050406030204" pitchFamily="18" charset="0"/>
                      </a:rPr>
                      <m:t> </m:t>
                    </m:r>
                  </m:oMath>
                </a14:m>
                <a:r>
                  <a:rPr lang="en-GB" sz="2800" dirty="0"/>
                  <a:t>=  </a:t>
                </a:r>
                <a14:m>
                  <m:oMath xmlns:m="http://schemas.openxmlformats.org/officeDocument/2006/math">
                    <m:r>
                      <a:rPr lang="en-GB" sz="2800" b="0" i="0"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𝐻</m:t>
                        </m:r>
                      </m:e>
                      <m:sub>
                        <m:r>
                          <a:rPr lang="en-GB" sz="2800" b="0" i="1" smtClean="0">
                            <a:latin typeface="Cambria Math" panose="02040503050406030204" pitchFamily="18" charset="0"/>
                          </a:rPr>
                          <m:t>0</m:t>
                        </m:r>
                      </m:sub>
                    </m:sSub>
                    <m:r>
                      <a:rPr lang="en-GB" sz="2800" b="0" i="0" smtClean="0">
                        <a:latin typeface="Cambria Math" panose="02040503050406030204" pitchFamily="18" charset="0"/>
                      </a:rPr>
                      <m:t> </m:t>
                    </m:r>
                    <m:d>
                      <m:dPr>
                        <m:ctrlPr>
                          <a:rPr lang="en-GB" sz="2800" b="0" i="1" smtClean="0">
                            <a:latin typeface="Cambria Math" panose="02040503050406030204" pitchFamily="18" charset="0"/>
                          </a:rPr>
                        </m:ctrlPr>
                      </m:dPr>
                      <m:e>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𝑡</m:t>
                            </m:r>
                          </m:e>
                          <m:sub>
                            <m:r>
                              <a:rPr lang="en-GB" sz="2800" b="0" i="1" smtClean="0">
                                <a:latin typeface="Cambria Math" panose="02040503050406030204" pitchFamily="18" charset="0"/>
                              </a:rPr>
                              <m:t>𝑗</m:t>
                            </m:r>
                          </m:sub>
                        </m:sSub>
                      </m:e>
                    </m:d>
                    <m:r>
                      <a:rPr lang="en-GB" sz="2800" b="0" i="1" smtClean="0">
                        <a:latin typeface="Cambria Math" panose="02040503050406030204" pitchFamily="18" charset="0"/>
                      </a:rPr>
                      <m:t> </m:t>
                    </m:r>
                    <m:sSup>
                      <m:sSupPr>
                        <m:ctrlPr>
                          <a:rPr lang="en-GB" sz="2800" b="0" i="1" smtClean="0">
                            <a:latin typeface="Cambria Math" panose="02040503050406030204" pitchFamily="18" charset="0"/>
                          </a:rPr>
                        </m:ctrlPr>
                      </m:sSupPr>
                      <m:e>
                        <m:r>
                          <a:rPr lang="en-GB" sz="2800" b="0" i="1" smtClean="0">
                            <a:latin typeface="Cambria Math" panose="02040503050406030204" pitchFamily="18" charset="0"/>
                          </a:rPr>
                          <m:t>𝑒</m:t>
                        </m:r>
                      </m:e>
                      <m:sup>
                        <m:sSub>
                          <m:sSubPr>
                            <m:ctrlPr>
                              <a:rPr lang="en-GB" sz="2800" i="1">
                                <a:latin typeface="Cambria Math" panose="02040503050406030204" pitchFamily="18" charset="0"/>
                              </a:rPr>
                            </m:ctrlPr>
                          </m:sSubPr>
                          <m:e>
                            <m:r>
                              <a:rPr lang="en-GB" sz="2800" i="1">
                                <a:latin typeface="Cambria Math" panose="02040503050406030204" pitchFamily="18" charset="0"/>
                                <a:ea typeface="Cambria Math" panose="02040503050406030204" pitchFamily="18" charset="0"/>
                              </a:rPr>
                              <m:t>𝛽</m:t>
                            </m:r>
                          </m:e>
                          <m:sub>
                            <m:r>
                              <a:rPr lang="en-GB" sz="2800" i="1">
                                <a:latin typeface="Cambria Math" panose="02040503050406030204" pitchFamily="18" charset="0"/>
                              </a:rPr>
                              <m:t>1</m:t>
                            </m:r>
                          </m:sub>
                        </m:sSub>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𝑀𝑎𝑙𝑒</m:t>
                                </m:r>
                              </m:e>
                              <m:sub>
                                <m:r>
                                  <a:rPr lang="en-GB" sz="2800" i="1">
                                    <a:latin typeface="Cambria Math" panose="02040503050406030204" pitchFamily="18" charset="0"/>
                                  </a:rPr>
                                  <m:t>𝑖</m:t>
                                </m:r>
                              </m:sub>
                            </m:sSub>
                          </m:e>
                        </m:d>
                      </m:sup>
                    </m:sSup>
                  </m:oMath>
                </a14:m>
                <a:endParaRPr lang="en-GB" sz="2800" dirty="0"/>
              </a:p>
            </p:txBody>
          </p:sp>
        </mc:Choice>
        <mc:Fallback xmlns="">
          <p:sp>
            <p:nvSpPr>
              <p:cNvPr id="3" name="TextBox 2">
                <a:extLst>
                  <a:ext uri="{FF2B5EF4-FFF2-40B4-BE49-F238E27FC236}">
                    <a16:creationId xmlns:a16="http://schemas.microsoft.com/office/drawing/2014/main" id="{8E60D6C3-E533-BB04-3653-E42974751998}"/>
                  </a:ext>
                </a:extLst>
              </p:cNvPr>
              <p:cNvSpPr txBox="1">
                <a:spLocks noRot="1" noChangeAspect="1" noMove="1" noResize="1" noEditPoints="1" noAdjustHandles="1" noChangeArrowheads="1" noChangeShapeType="1" noTextEdit="1"/>
              </p:cNvSpPr>
              <p:nvPr/>
            </p:nvSpPr>
            <p:spPr>
              <a:xfrm>
                <a:off x="-286871" y="4342474"/>
                <a:ext cx="6535270" cy="1181670"/>
              </a:xfrm>
              <a:prstGeom prst="rect">
                <a:avLst/>
              </a:prstGeom>
              <a:blipFill>
                <a:blip r:embed="rId4"/>
                <a:stretch>
                  <a:fillRect t="-5155" b="-1134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5DEE1604-5C22-841C-8D4A-4F3036B600BA}"/>
                  </a:ext>
                </a:extLst>
              </p:cNvPr>
              <p:cNvSpPr txBox="1"/>
              <p:nvPr/>
            </p:nvSpPr>
            <p:spPr>
              <a:xfrm>
                <a:off x="-443754" y="5759573"/>
                <a:ext cx="7391400" cy="1669944"/>
              </a:xfrm>
              <a:prstGeom prst="rect">
                <a:avLst/>
              </a:prstGeom>
              <a:noFill/>
            </p:spPr>
            <p:txBody>
              <a:bodyPr wrap="square">
                <a:spAutoFit/>
              </a:bodyPr>
              <a:lstStyle/>
              <a:p>
                <a:pPr lvl="1">
                  <a:spcBef>
                    <a:spcPts val="1200"/>
                  </a:spcBef>
                </a:pPr>
                <a14:m>
                  <m:oMath xmlns:m="http://schemas.openxmlformats.org/officeDocument/2006/math">
                    <m:r>
                      <a:rPr lang="en-GB" sz="2800" b="0" i="1" smtClean="0">
                        <a:latin typeface="Cambria Math" panose="02040503050406030204" pitchFamily="18" charset="0"/>
                      </a:rPr>
                      <m:t>𝑓𝑒𝑚𝑎𝑙𝑒𝑠</m:t>
                    </m:r>
                    <m:r>
                      <a:rPr lang="en-GB" sz="2800" b="0" i="1" smtClean="0">
                        <a:latin typeface="Cambria Math" panose="02040503050406030204" pitchFamily="18" charset="0"/>
                      </a:rPr>
                      <m:t> </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𝑀𝑎𝑙𝑒</m:t>
                        </m:r>
                        <m:r>
                          <a:rPr lang="en-GB" sz="2800" b="0" i="1" smtClean="0">
                            <a:latin typeface="Cambria Math" panose="02040503050406030204" pitchFamily="18" charset="0"/>
                          </a:rPr>
                          <m:t>=0</m:t>
                        </m:r>
                      </m:e>
                    </m:d>
                    <m:r>
                      <a:rPr lang="en-GB" sz="2800" b="0" i="1" smtClean="0">
                        <a:latin typeface="Cambria Math" panose="02040503050406030204" pitchFamily="18" charset="0"/>
                      </a:rPr>
                      <m:t>:  </m:t>
                    </m:r>
                    <m:r>
                      <a:rPr lang="en-GB" sz="2800" i="1">
                        <a:latin typeface="Cambria Math" panose="02040503050406030204" pitchFamily="18" charset="0"/>
                      </a:rPr>
                      <m:t>𝐻</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𝑖𝑗</m:t>
                            </m:r>
                          </m:sub>
                        </m:sSub>
                      </m:e>
                    </m:d>
                    <m:r>
                      <a:rPr lang="en-GB" sz="2800" i="1">
                        <a:latin typeface="Cambria Math" panose="02040503050406030204" pitchFamily="18" charset="0"/>
                      </a:rPr>
                      <m:t> </m:t>
                    </m:r>
                  </m:oMath>
                </a14:m>
                <a:r>
                  <a:rPr lang="en-GB" sz="2800" dirty="0"/>
                  <a:t>= </a:t>
                </a:r>
                <a14:m>
                  <m:oMath xmlns:m="http://schemas.openxmlformats.org/officeDocument/2006/math">
                    <m:r>
                      <a:rPr lang="en-GB" sz="2800" b="0" i="0"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𝐻</m:t>
                        </m:r>
                      </m:e>
                      <m:sub>
                        <m:r>
                          <a:rPr lang="en-GB" sz="2800" b="0" i="1" smtClean="0">
                            <a:latin typeface="Cambria Math" panose="02040503050406030204" pitchFamily="18" charset="0"/>
                          </a:rPr>
                          <m:t>0</m:t>
                        </m:r>
                      </m:sub>
                    </m:sSub>
                    <m:r>
                      <a:rPr lang="en-GB" sz="2800" b="0" i="0" smtClean="0">
                        <a:latin typeface="Cambria Math" panose="02040503050406030204" pitchFamily="18" charset="0"/>
                      </a:rPr>
                      <m:t> </m:t>
                    </m:r>
                    <m:d>
                      <m:dPr>
                        <m:ctrlPr>
                          <a:rPr lang="en-GB" sz="2800" b="0" i="1" smtClean="0">
                            <a:latin typeface="Cambria Math" panose="02040503050406030204" pitchFamily="18" charset="0"/>
                          </a:rPr>
                        </m:ctrlPr>
                      </m:dPr>
                      <m:e>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𝑡</m:t>
                            </m:r>
                          </m:e>
                          <m:sub>
                            <m:r>
                              <a:rPr lang="en-GB" sz="2800" b="0" i="1" smtClean="0">
                                <a:latin typeface="Cambria Math" panose="02040503050406030204" pitchFamily="18" charset="0"/>
                              </a:rPr>
                              <m:t>𝑗</m:t>
                            </m:r>
                          </m:sub>
                        </m:sSub>
                      </m:e>
                    </m:d>
                  </m:oMath>
                </a14:m>
                <a:endParaRPr lang="en-GB" sz="2800" b="0" i="1" dirty="0">
                  <a:latin typeface="Cambria Math" panose="02040503050406030204" pitchFamily="18" charset="0"/>
                </a:endParaRPr>
              </a:p>
              <a:p>
                <a:pPr lvl="1">
                  <a:spcBef>
                    <a:spcPts val="1200"/>
                  </a:spcBef>
                </a:pPr>
                <a14:m>
                  <m:oMathPara xmlns:m="http://schemas.openxmlformats.org/officeDocument/2006/math">
                    <m:oMathParaPr>
                      <m:jc m:val="centerGroup"/>
                    </m:oMathParaPr>
                    <m:oMath xmlns:m="http://schemas.openxmlformats.org/officeDocument/2006/math">
                      <m:r>
                        <a:rPr lang="en-GB" sz="2800" b="0" i="1" smtClean="0">
                          <a:latin typeface="Cambria Math" panose="02040503050406030204" pitchFamily="18" charset="0"/>
                        </a:rPr>
                        <m:t>𝑚𝑎𝑙𝑒𝑠</m:t>
                      </m:r>
                      <m:r>
                        <a:rPr lang="en-GB" sz="2800" b="0" i="1" smtClean="0">
                          <a:latin typeface="Cambria Math" panose="02040503050406030204" pitchFamily="18" charset="0"/>
                        </a:rPr>
                        <m:t> </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𝑀𝑎𝑙𝑒</m:t>
                          </m:r>
                          <m:r>
                            <a:rPr lang="en-GB" sz="2800" b="0" i="1" smtClean="0">
                              <a:latin typeface="Cambria Math" panose="02040503050406030204" pitchFamily="18" charset="0"/>
                            </a:rPr>
                            <m:t>=1</m:t>
                          </m:r>
                        </m:e>
                      </m:d>
                      <m:r>
                        <a:rPr lang="en-GB" sz="2800" b="0" i="1" smtClean="0">
                          <a:latin typeface="Cambria Math" panose="02040503050406030204" pitchFamily="18" charset="0"/>
                        </a:rPr>
                        <m:t>:        </m:t>
                      </m:r>
                      <m:r>
                        <a:rPr lang="en-GB" sz="2800" i="1">
                          <a:latin typeface="Cambria Math" panose="02040503050406030204" pitchFamily="18" charset="0"/>
                        </a:rPr>
                        <m:t>𝐻</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𝑖𝑗</m:t>
                              </m:r>
                            </m:sub>
                          </m:sSub>
                        </m:e>
                      </m:d>
                      <m:r>
                        <a:rPr lang="en-GB" sz="2800" i="1">
                          <a:latin typeface="Cambria Math" panose="02040503050406030204" pitchFamily="18" charset="0"/>
                        </a:rPr>
                        <m:t> </m:t>
                      </m:r>
                      <m:r>
                        <m:rPr>
                          <m:nor/>
                        </m:rPr>
                        <a:rPr lang="en-GB" sz="2800" dirty="0"/>
                        <m:t>= </m:t>
                      </m:r>
                      <m:r>
                        <a:rPr lang="en-GB" sz="2800">
                          <a:latin typeface="Cambria Math" panose="02040503050406030204" pitchFamily="18" charset="0"/>
                        </a:rPr>
                        <m:t> </m:t>
                      </m:r>
                      <m:sSub>
                        <m:sSubPr>
                          <m:ctrlPr>
                            <a:rPr lang="en-GB" sz="2800" i="1">
                              <a:latin typeface="Cambria Math" panose="02040503050406030204" pitchFamily="18" charset="0"/>
                            </a:rPr>
                          </m:ctrlPr>
                        </m:sSubPr>
                        <m:e>
                          <m:r>
                            <a:rPr lang="en-GB" sz="2800" i="1">
                              <a:latin typeface="Cambria Math" panose="02040503050406030204" pitchFamily="18" charset="0"/>
                            </a:rPr>
                            <m:t>𝐻</m:t>
                          </m:r>
                        </m:e>
                        <m:sub>
                          <m:r>
                            <a:rPr lang="en-GB" sz="2800" i="1">
                              <a:latin typeface="Cambria Math" panose="02040503050406030204" pitchFamily="18" charset="0"/>
                            </a:rPr>
                            <m:t>0</m:t>
                          </m:r>
                        </m:sub>
                      </m:sSub>
                      <m:r>
                        <a:rPr lang="en-GB" sz="2800">
                          <a:latin typeface="Cambria Math" panose="02040503050406030204" pitchFamily="18" charset="0"/>
                        </a:rPr>
                        <m:t> </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𝑗</m:t>
                              </m:r>
                            </m:sub>
                          </m:sSub>
                        </m:e>
                      </m:d>
                      <m:sSup>
                        <m:sSupPr>
                          <m:ctrlPr>
                            <a:rPr lang="en-GB" sz="2800" i="1">
                              <a:latin typeface="Cambria Math" panose="02040503050406030204" pitchFamily="18" charset="0"/>
                            </a:rPr>
                          </m:ctrlPr>
                        </m:sSupPr>
                        <m:e>
                          <m:r>
                            <a:rPr lang="en-GB" sz="2800" i="1">
                              <a:latin typeface="Cambria Math" panose="02040503050406030204" pitchFamily="18" charset="0"/>
                            </a:rPr>
                            <m:t>𝑒</m:t>
                          </m:r>
                        </m:e>
                        <m:sup>
                          <m:sSub>
                            <m:sSubPr>
                              <m:ctrlPr>
                                <a:rPr lang="en-GB" sz="2800" i="1">
                                  <a:latin typeface="Cambria Math" panose="02040503050406030204" pitchFamily="18" charset="0"/>
                                </a:rPr>
                              </m:ctrlPr>
                            </m:sSubPr>
                            <m:e>
                              <m:r>
                                <a:rPr lang="en-GB" sz="2800" i="1">
                                  <a:latin typeface="Cambria Math" panose="02040503050406030204" pitchFamily="18" charset="0"/>
                                  <a:ea typeface="Cambria Math" panose="02040503050406030204" pitchFamily="18" charset="0"/>
                                </a:rPr>
                                <m:t>𝛽</m:t>
                              </m:r>
                            </m:e>
                            <m:sub>
                              <m:r>
                                <a:rPr lang="en-GB" sz="2800" i="1">
                                  <a:latin typeface="Cambria Math" panose="02040503050406030204" pitchFamily="18" charset="0"/>
                                </a:rPr>
                                <m:t>1</m:t>
                              </m:r>
                            </m:sub>
                          </m:sSub>
                        </m:sup>
                      </m:sSup>
                    </m:oMath>
                  </m:oMathPara>
                </a14:m>
                <a:endParaRPr lang="en-GB" sz="2800" b="1" dirty="0"/>
              </a:p>
              <a:p>
                <a:pPr lvl="1">
                  <a:spcBef>
                    <a:spcPts val="1200"/>
                  </a:spcBef>
                </a:pPr>
                <a:endParaRPr lang="en-GB" sz="2800" dirty="0"/>
              </a:p>
            </p:txBody>
          </p:sp>
        </mc:Choice>
        <mc:Fallback xmlns="">
          <p:sp>
            <p:nvSpPr>
              <p:cNvPr id="4" name="TextBox 3">
                <a:extLst>
                  <a:ext uri="{FF2B5EF4-FFF2-40B4-BE49-F238E27FC236}">
                    <a16:creationId xmlns:a16="http://schemas.microsoft.com/office/drawing/2014/main" id="{5DEE1604-5C22-841C-8D4A-4F3036B600BA}"/>
                  </a:ext>
                </a:extLst>
              </p:cNvPr>
              <p:cNvSpPr txBox="1">
                <a:spLocks noRot="1" noChangeAspect="1" noMove="1" noResize="1" noEditPoints="1" noAdjustHandles="1" noChangeArrowheads="1" noChangeShapeType="1" noTextEdit="1"/>
              </p:cNvSpPr>
              <p:nvPr/>
            </p:nvSpPr>
            <p:spPr>
              <a:xfrm>
                <a:off x="-443754" y="5759573"/>
                <a:ext cx="7391400" cy="1669944"/>
              </a:xfrm>
              <a:prstGeom prst="rect">
                <a:avLst/>
              </a:prstGeom>
              <a:blipFill>
                <a:blip r:embed="rId5"/>
                <a:stretch>
                  <a:fillRect t="-182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B6C8750-106E-FEEA-4FEA-0F1B7C548BD0}"/>
                  </a:ext>
                </a:extLst>
              </p:cNvPr>
              <p:cNvSpPr txBox="1"/>
              <p:nvPr/>
            </p:nvSpPr>
            <p:spPr>
              <a:xfrm>
                <a:off x="6333564" y="5699670"/>
                <a:ext cx="7391400" cy="2316660"/>
              </a:xfrm>
              <a:prstGeom prst="rect">
                <a:avLst/>
              </a:prstGeom>
              <a:noFill/>
            </p:spPr>
            <p:txBody>
              <a:bodyPr wrap="square">
                <a:spAutoFit/>
              </a:bodyPr>
              <a:lstStyle/>
              <a:p>
                <a:pPr lvl="1">
                  <a:spcBef>
                    <a:spcPts val="1200"/>
                  </a:spcBef>
                </a:pPr>
                <a14:m>
                  <m:oMathPara xmlns:m="http://schemas.openxmlformats.org/officeDocument/2006/math">
                    <m:oMathParaPr>
                      <m:jc m:val="centerGroup"/>
                    </m:oMathParaPr>
                    <m:oMath xmlns:m="http://schemas.openxmlformats.org/officeDocument/2006/math">
                      <m:f>
                        <m:fPr>
                          <m:ctrlPr>
                            <a:rPr lang="en-GB" sz="2800" b="1" i="1" smtClean="0">
                              <a:latin typeface="Cambria Math" panose="02040503050406030204" pitchFamily="18" charset="0"/>
                            </a:rPr>
                          </m:ctrlPr>
                        </m:fPr>
                        <m:num>
                          <m:r>
                            <a:rPr lang="en-GB" sz="2800" b="1" i="1" smtClean="0">
                              <a:latin typeface="Cambria Math" panose="02040503050406030204" pitchFamily="18" charset="0"/>
                            </a:rPr>
                            <m:t>𝒎𝒂𝒍𝒆𝒔</m:t>
                          </m:r>
                        </m:num>
                        <m:den>
                          <m:r>
                            <a:rPr lang="en-GB" sz="2800" b="1" i="1" smtClean="0">
                              <a:latin typeface="Cambria Math" panose="02040503050406030204" pitchFamily="18" charset="0"/>
                            </a:rPr>
                            <m:t>𝒇𝒆𝒎𝒂𝒍𝒆𝒔</m:t>
                          </m:r>
                        </m:den>
                      </m:f>
                      <m:r>
                        <a:rPr lang="en-GB" sz="2800" b="0" i="1" smtClean="0">
                          <a:latin typeface="Cambria Math" panose="02040503050406030204" pitchFamily="18" charset="0"/>
                        </a:rPr>
                        <m:t>= </m:t>
                      </m:r>
                      <m:f>
                        <m:fPr>
                          <m:ctrlPr>
                            <a:rPr lang="en-GB" sz="2800" b="0" i="1" smtClean="0">
                              <a:latin typeface="Cambria Math" panose="02040503050406030204" pitchFamily="18" charset="0"/>
                            </a:rPr>
                          </m:ctrlPr>
                        </m:fPr>
                        <m:num>
                          <m:sSub>
                            <m:sSubPr>
                              <m:ctrlPr>
                                <a:rPr lang="en-GB" sz="2800" i="1">
                                  <a:latin typeface="Cambria Math" panose="02040503050406030204" pitchFamily="18" charset="0"/>
                                </a:rPr>
                              </m:ctrlPr>
                            </m:sSubPr>
                            <m:e>
                              <m:r>
                                <a:rPr lang="en-GB" sz="2800" i="1">
                                  <a:latin typeface="Cambria Math" panose="02040503050406030204" pitchFamily="18" charset="0"/>
                                </a:rPr>
                                <m:t>𝐻</m:t>
                              </m:r>
                            </m:e>
                            <m:sub>
                              <m:r>
                                <a:rPr lang="en-GB" sz="2800" i="1">
                                  <a:latin typeface="Cambria Math" panose="02040503050406030204" pitchFamily="18" charset="0"/>
                                </a:rPr>
                                <m:t>0</m:t>
                              </m:r>
                            </m:sub>
                          </m:sSub>
                          <m:r>
                            <a:rPr lang="en-GB" sz="2800">
                              <a:latin typeface="Cambria Math" panose="02040503050406030204" pitchFamily="18" charset="0"/>
                            </a:rPr>
                            <m:t> </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𝑗</m:t>
                                  </m:r>
                                </m:sub>
                              </m:sSub>
                            </m:e>
                          </m:d>
                          <m:sSup>
                            <m:sSupPr>
                              <m:ctrlPr>
                                <a:rPr lang="en-GB" sz="2800" i="1">
                                  <a:latin typeface="Cambria Math" panose="02040503050406030204" pitchFamily="18" charset="0"/>
                                </a:rPr>
                              </m:ctrlPr>
                            </m:sSupPr>
                            <m:e>
                              <m:r>
                                <a:rPr lang="en-GB" sz="2800" i="1">
                                  <a:latin typeface="Cambria Math" panose="02040503050406030204" pitchFamily="18" charset="0"/>
                                </a:rPr>
                                <m:t>𝑒</m:t>
                              </m:r>
                            </m:e>
                            <m:sup>
                              <m:sSub>
                                <m:sSubPr>
                                  <m:ctrlPr>
                                    <a:rPr lang="en-GB" sz="2800" i="1">
                                      <a:latin typeface="Cambria Math" panose="02040503050406030204" pitchFamily="18" charset="0"/>
                                    </a:rPr>
                                  </m:ctrlPr>
                                </m:sSubPr>
                                <m:e>
                                  <m:r>
                                    <a:rPr lang="en-GB" sz="2800" i="1">
                                      <a:latin typeface="Cambria Math" panose="02040503050406030204" pitchFamily="18" charset="0"/>
                                      <a:ea typeface="Cambria Math" panose="02040503050406030204" pitchFamily="18" charset="0"/>
                                    </a:rPr>
                                    <m:t>𝛽</m:t>
                                  </m:r>
                                </m:e>
                                <m:sub>
                                  <m:r>
                                    <a:rPr lang="en-GB" sz="2800" i="1">
                                      <a:latin typeface="Cambria Math" panose="02040503050406030204" pitchFamily="18" charset="0"/>
                                    </a:rPr>
                                    <m:t>1</m:t>
                                  </m:r>
                                </m:sub>
                              </m:sSub>
                            </m:sup>
                          </m:sSup>
                        </m:num>
                        <m:den>
                          <m:sSub>
                            <m:sSubPr>
                              <m:ctrlPr>
                                <a:rPr lang="en-GB" sz="2800" i="1">
                                  <a:latin typeface="Cambria Math" panose="02040503050406030204" pitchFamily="18" charset="0"/>
                                </a:rPr>
                              </m:ctrlPr>
                            </m:sSubPr>
                            <m:e>
                              <m:r>
                                <a:rPr lang="en-GB" sz="2800" i="1">
                                  <a:latin typeface="Cambria Math" panose="02040503050406030204" pitchFamily="18" charset="0"/>
                                </a:rPr>
                                <m:t>𝐻</m:t>
                              </m:r>
                            </m:e>
                            <m:sub>
                              <m:r>
                                <a:rPr lang="en-GB" sz="2800" i="1">
                                  <a:latin typeface="Cambria Math" panose="02040503050406030204" pitchFamily="18" charset="0"/>
                                </a:rPr>
                                <m:t>0</m:t>
                              </m:r>
                            </m:sub>
                          </m:sSub>
                          <m:r>
                            <a:rPr lang="en-GB" sz="2800">
                              <a:latin typeface="Cambria Math" panose="02040503050406030204" pitchFamily="18" charset="0"/>
                            </a:rPr>
                            <m:t> </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𝑗</m:t>
                                  </m:r>
                                </m:sub>
                              </m:sSub>
                            </m:e>
                          </m:d>
                        </m:den>
                      </m:f>
                      <m:r>
                        <a:rPr lang="en-GB" sz="2800" b="0" i="1" smtClean="0">
                          <a:latin typeface="Cambria Math" panose="02040503050406030204" pitchFamily="18" charset="0"/>
                        </a:rPr>
                        <m:t> =</m:t>
                      </m:r>
                      <m:sSup>
                        <m:sSupPr>
                          <m:ctrlPr>
                            <a:rPr lang="en-GB" sz="2800" b="1" i="1">
                              <a:latin typeface="Cambria Math" panose="02040503050406030204" pitchFamily="18" charset="0"/>
                            </a:rPr>
                          </m:ctrlPr>
                        </m:sSupPr>
                        <m:e>
                          <m:r>
                            <a:rPr lang="en-GB" sz="2800" b="1" i="1">
                              <a:latin typeface="Cambria Math" panose="02040503050406030204" pitchFamily="18" charset="0"/>
                            </a:rPr>
                            <m:t>𝒆</m:t>
                          </m:r>
                        </m:e>
                        <m:sup>
                          <m:sSub>
                            <m:sSubPr>
                              <m:ctrlPr>
                                <a:rPr lang="en-GB" sz="2800" b="1" i="1">
                                  <a:latin typeface="Cambria Math" panose="02040503050406030204" pitchFamily="18" charset="0"/>
                                </a:rPr>
                              </m:ctrlPr>
                            </m:sSubPr>
                            <m:e>
                              <m:r>
                                <a:rPr lang="en-GB" sz="2800" b="1" i="1">
                                  <a:latin typeface="Cambria Math" panose="02040503050406030204" pitchFamily="18" charset="0"/>
                                  <a:ea typeface="Cambria Math" panose="02040503050406030204" pitchFamily="18" charset="0"/>
                                </a:rPr>
                                <m:t>𝜷</m:t>
                              </m:r>
                            </m:e>
                            <m:sub>
                              <m:r>
                                <a:rPr lang="en-GB" sz="2800" b="1" i="1">
                                  <a:latin typeface="Cambria Math" panose="02040503050406030204" pitchFamily="18" charset="0"/>
                                </a:rPr>
                                <m:t>𝟏</m:t>
                              </m:r>
                            </m:sub>
                          </m:sSub>
                        </m:sup>
                      </m:sSup>
                    </m:oMath>
                  </m:oMathPara>
                </a14:m>
                <a:endParaRPr lang="en-GB" sz="2800" b="1" i="1" dirty="0">
                  <a:latin typeface="Cambria Math" panose="02040503050406030204" pitchFamily="18" charset="0"/>
                </a:endParaRPr>
              </a:p>
              <a:p>
                <a:pPr lvl="1">
                  <a:spcBef>
                    <a:spcPts val="1200"/>
                  </a:spcBef>
                </a:pPr>
                <a:endParaRPr lang="en-GB" sz="2800" b="1" dirty="0"/>
              </a:p>
              <a:p>
                <a:pPr lvl="1">
                  <a:spcBef>
                    <a:spcPts val="1200"/>
                  </a:spcBef>
                </a:pPr>
                <a:endParaRPr lang="en-GB" sz="2800" dirty="0"/>
              </a:p>
            </p:txBody>
          </p:sp>
        </mc:Choice>
        <mc:Fallback xmlns="">
          <p:sp>
            <p:nvSpPr>
              <p:cNvPr id="7" name="TextBox 6">
                <a:extLst>
                  <a:ext uri="{FF2B5EF4-FFF2-40B4-BE49-F238E27FC236}">
                    <a16:creationId xmlns:a16="http://schemas.microsoft.com/office/drawing/2014/main" id="{DB6C8750-106E-FEEA-4FEA-0F1B7C548BD0}"/>
                  </a:ext>
                </a:extLst>
              </p:cNvPr>
              <p:cNvSpPr txBox="1">
                <a:spLocks noRot="1" noChangeAspect="1" noMove="1" noResize="1" noEditPoints="1" noAdjustHandles="1" noChangeArrowheads="1" noChangeShapeType="1" noTextEdit="1"/>
              </p:cNvSpPr>
              <p:nvPr/>
            </p:nvSpPr>
            <p:spPr>
              <a:xfrm>
                <a:off x="6333564" y="5699670"/>
                <a:ext cx="7391400" cy="2316660"/>
              </a:xfrm>
              <a:prstGeom prst="rect">
                <a:avLst/>
              </a:prstGeom>
              <a:blipFill>
                <a:blip r:embed="rId6"/>
                <a:stretch>
                  <a:fillRect/>
                </a:stretch>
              </a:blipFill>
            </p:spPr>
            <p:txBody>
              <a:bodyPr/>
              <a:lstStyle/>
              <a:p>
                <a:r>
                  <a:rPr lang="en-GB">
                    <a:noFill/>
                  </a:rPr>
                  <a:t> </a:t>
                </a:r>
              </a:p>
            </p:txBody>
          </p:sp>
        </mc:Fallback>
      </mc:AlternateContent>
      <p:pic>
        <p:nvPicPr>
          <p:cNvPr id="8" name="Picture 7">
            <a:extLst>
              <a:ext uri="{FF2B5EF4-FFF2-40B4-BE49-F238E27FC236}">
                <a16:creationId xmlns:a16="http://schemas.microsoft.com/office/drawing/2014/main" id="{AE929DD7-7A27-71F7-C96C-B68C42AE7FAA}"/>
              </a:ext>
            </a:extLst>
          </p:cNvPr>
          <p:cNvPicPr>
            <a:picLocks noChangeAspect="1"/>
          </p:cNvPicPr>
          <p:nvPr/>
        </p:nvPicPr>
        <p:blipFill>
          <a:blip r:embed="rId7"/>
          <a:srcRect r="50098" b="50000"/>
          <a:stretch>
            <a:fillRect/>
          </a:stretch>
        </p:blipFill>
        <p:spPr>
          <a:xfrm>
            <a:off x="7754903" y="2095144"/>
            <a:ext cx="4114368" cy="3429000"/>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0CEA4CC3-0A49-FBCC-7D19-9E2ACB126F7D}"/>
                  </a:ext>
                </a:extLst>
              </p:cNvPr>
              <p:cNvSpPr txBox="1"/>
              <p:nvPr/>
            </p:nvSpPr>
            <p:spPr>
              <a:xfrm>
                <a:off x="5204758" y="1657581"/>
                <a:ext cx="4579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1</m:t>
                          </m:r>
                        </m:sub>
                      </m:sSub>
                    </m:oMath>
                  </m:oMathPara>
                </a14:m>
                <a:endParaRPr lang="en-GB" dirty="0"/>
              </a:p>
            </p:txBody>
          </p:sp>
        </mc:Choice>
        <mc:Fallback xmlns="">
          <p:sp>
            <p:nvSpPr>
              <p:cNvPr id="13" name="TextBox 12">
                <a:extLst>
                  <a:ext uri="{FF2B5EF4-FFF2-40B4-BE49-F238E27FC236}">
                    <a16:creationId xmlns:a16="http://schemas.microsoft.com/office/drawing/2014/main" id="{0CEA4CC3-0A49-FBCC-7D19-9E2ACB126F7D}"/>
                  </a:ext>
                </a:extLst>
              </p:cNvPr>
              <p:cNvSpPr txBox="1">
                <a:spLocks noRot="1" noChangeAspect="1" noMove="1" noResize="1" noEditPoints="1" noAdjustHandles="1" noChangeArrowheads="1" noChangeShapeType="1" noTextEdit="1"/>
              </p:cNvSpPr>
              <p:nvPr/>
            </p:nvSpPr>
            <p:spPr>
              <a:xfrm>
                <a:off x="5204758" y="1657581"/>
                <a:ext cx="457946" cy="369332"/>
              </a:xfrm>
              <a:prstGeom prst="rect">
                <a:avLst/>
              </a:prstGeom>
              <a:blipFill>
                <a:blip r:embed="rId8"/>
                <a:stretch>
                  <a:fillRect b="-13333"/>
                </a:stretch>
              </a:blipFill>
            </p:spPr>
            <p:txBody>
              <a:bodyPr/>
              <a:lstStyle/>
              <a:p>
                <a:r>
                  <a:rPr lang="en-GB">
                    <a:noFill/>
                  </a:rPr>
                  <a:t> </a:t>
                </a:r>
              </a:p>
            </p:txBody>
          </p:sp>
        </mc:Fallback>
      </mc:AlternateContent>
      <p:pic>
        <p:nvPicPr>
          <p:cNvPr id="15" name="Picture 14">
            <a:extLst>
              <a:ext uri="{FF2B5EF4-FFF2-40B4-BE49-F238E27FC236}">
                <a16:creationId xmlns:a16="http://schemas.microsoft.com/office/drawing/2014/main" id="{A1B4D507-F8D6-5F98-E2DC-E2E0D3A5493D}"/>
              </a:ext>
            </a:extLst>
          </p:cNvPr>
          <p:cNvPicPr>
            <a:picLocks noChangeAspect="1"/>
          </p:cNvPicPr>
          <p:nvPr/>
        </p:nvPicPr>
        <p:blipFill>
          <a:blip r:embed="rId7"/>
          <a:srcRect l="49999" t="1" r="98" b="49999"/>
          <a:stretch>
            <a:fillRect/>
          </a:stretch>
        </p:blipFill>
        <p:spPr>
          <a:xfrm>
            <a:off x="2980764" y="1027907"/>
            <a:ext cx="4114368" cy="3429000"/>
          </a:xfrm>
          <a:prstGeom prst="rect">
            <a:avLst/>
          </a:prstGeom>
        </p:spPr>
      </p:pic>
      <p:cxnSp>
        <p:nvCxnSpPr>
          <p:cNvPr id="11" name="Straight Arrow Connector 10">
            <a:extLst>
              <a:ext uri="{FF2B5EF4-FFF2-40B4-BE49-F238E27FC236}">
                <a16:creationId xmlns:a16="http://schemas.microsoft.com/office/drawing/2014/main" id="{0BF451AE-B9D8-B084-B524-2926F84B9DCA}"/>
              </a:ext>
            </a:extLst>
          </p:cNvPr>
          <p:cNvCxnSpPr>
            <a:cxnSpLocks/>
          </p:cNvCxnSpPr>
          <p:nvPr/>
        </p:nvCxnSpPr>
        <p:spPr>
          <a:xfrm>
            <a:off x="5862917" y="1608098"/>
            <a:ext cx="0" cy="234149"/>
          </a:xfrm>
          <a:prstGeom prst="straightConnector1">
            <a:avLst/>
          </a:prstGeom>
          <a:ln w="28575">
            <a:solidFill>
              <a:srgbClr val="C00000"/>
            </a:solidFill>
            <a:headEnd type="triangle"/>
            <a:tailEnd type="triangle"/>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5550ABF8-6D52-61A7-3388-F1B2659B2872}"/>
                  </a:ext>
                </a:extLst>
              </p:cNvPr>
              <p:cNvSpPr txBox="1"/>
              <p:nvPr/>
            </p:nvSpPr>
            <p:spPr>
              <a:xfrm>
                <a:off x="5896592" y="1448565"/>
                <a:ext cx="4987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𝟏</m:t>
                          </m:r>
                        </m:sub>
                      </m:sSub>
                    </m:oMath>
                  </m:oMathPara>
                </a14:m>
                <a:endParaRPr lang="en-GB" b="1" dirty="0"/>
              </a:p>
            </p:txBody>
          </p:sp>
        </mc:Choice>
        <mc:Fallback xmlns="">
          <p:sp>
            <p:nvSpPr>
              <p:cNvPr id="22" name="TextBox 21">
                <a:extLst>
                  <a:ext uri="{FF2B5EF4-FFF2-40B4-BE49-F238E27FC236}">
                    <a16:creationId xmlns:a16="http://schemas.microsoft.com/office/drawing/2014/main" id="{5550ABF8-6D52-61A7-3388-F1B2659B2872}"/>
                  </a:ext>
                </a:extLst>
              </p:cNvPr>
              <p:cNvSpPr txBox="1">
                <a:spLocks noRot="1" noChangeAspect="1" noMove="1" noResize="1" noEditPoints="1" noAdjustHandles="1" noChangeArrowheads="1" noChangeShapeType="1" noTextEdit="1"/>
              </p:cNvSpPr>
              <p:nvPr/>
            </p:nvSpPr>
            <p:spPr>
              <a:xfrm>
                <a:off x="5896592" y="1448565"/>
                <a:ext cx="498790" cy="369332"/>
              </a:xfrm>
              <a:prstGeom prst="rect">
                <a:avLst/>
              </a:prstGeom>
              <a:blipFill>
                <a:blip r:embed="rId9"/>
                <a:stretch>
                  <a:fillRect b="-13333"/>
                </a:stretch>
              </a:blipFill>
            </p:spPr>
            <p:txBody>
              <a:bodyPr/>
              <a:lstStyle/>
              <a:p>
                <a:r>
                  <a:rPr lang="en-GB">
                    <a:noFill/>
                  </a:rPr>
                  <a:t> </a:t>
                </a:r>
              </a:p>
            </p:txBody>
          </p:sp>
        </mc:Fallback>
      </mc:AlternateContent>
      <p:cxnSp>
        <p:nvCxnSpPr>
          <p:cNvPr id="23" name="Straight Arrow Connector 22">
            <a:extLst>
              <a:ext uri="{FF2B5EF4-FFF2-40B4-BE49-F238E27FC236}">
                <a16:creationId xmlns:a16="http://schemas.microsoft.com/office/drawing/2014/main" id="{C67F0D85-33BB-8DD2-BBAD-65210D7B3297}"/>
              </a:ext>
            </a:extLst>
          </p:cNvPr>
          <p:cNvCxnSpPr>
            <a:cxnSpLocks/>
          </p:cNvCxnSpPr>
          <p:nvPr/>
        </p:nvCxnSpPr>
        <p:spPr>
          <a:xfrm>
            <a:off x="10520082" y="3675529"/>
            <a:ext cx="0" cy="546847"/>
          </a:xfrm>
          <a:prstGeom prst="straightConnector1">
            <a:avLst/>
          </a:prstGeom>
          <a:ln w="28575">
            <a:solidFill>
              <a:srgbClr val="C00000"/>
            </a:solidFill>
            <a:headEnd type="triangle"/>
            <a:tailEnd type="triangle"/>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7BBCC7C2-745B-26B5-3C77-265B36927889}"/>
                  </a:ext>
                </a:extLst>
              </p:cNvPr>
              <p:cNvSpPr txBox="1"/>
              <p:nvPr/>
            </p:nvSpPr>
            <p:spPr>
              <a:xfrm>
                <a:off x="10662199" y="3440312"/>
                <a:ext cx="571503" cy="37965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b="1" i="1">
                              <a:latin typeface="Cambria Math" panose="02040503050406030204" pitchFamily="18" charset="0"/>
                            </a:rPr>
                          </m:ctrlPr>
                        </m:sSupPr>
                        <m:e>
                          <m:r>
                            <a:rPr lang="en-GB" b="1" i="1">
                              <a:latin typeface="Cambria Math" panose="02040503050406030204" pitchFamily="18" charset="0"/>
                            </a:rPr>
                            <m:t>𝒆</m:t>
                          </m:r>
                        </m:e>
                        <m:sup>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𝟏</m:t>
                              </m:r>
                            </m:sub>
                          </m:sSub>
                        </m:sup>
                      </m:sSup>
                    </m:oMath>
                  </m:oMathPara>
                </a14:m>
                <a:endParaRPr lang="en-GB" b="1" dirty="0"/>
              </a:p>
            </p:txBody>
          </p:sp>
        </mc:Choice>
        <mc:Fallback xmlns="">
          <p:sp>
            <p:nvSpPr>
              <p:cNvPr id="25" name="TextBox 24">
                <a:extLst>
                  <a:ext uri="{FF2B5EF4-FFF2-40B4-BE49-F238E27FC236}">
                    <a16:creationId xmlns:a16="http://schemas.microsoft.com/office/drawing/2014/main" id="{7BBCC7C2-745B-26B5-3C77-265B36927889}"/>
                  </a:ext>
                </a:extLst>
              </p:cNvPr>
              <p:cNvSpPr txBox="1">
                <a:spLocks noRot="1" noChangeAspect="1" noMove="1" noResize="1" noEditPoints="1" noAdjustHandles="1" noChangeArrowheads="1" noChangeShapeType="1" noTextEdit="1"/>
              </p:cNvSpPr>
              <p:nvPr/>
            </p:nvSpPr>
            <p:spPr>
              <a:xfrm>
                <a:off x="10662199" y="3440312"/>
                <a:ext cx="571503" cy="379656"/>
              </a:xfrm>
              <a:prstGeom prst="rect">
                <a:avLst/>
              </a:prstGeom>
              <a:blipFill>
                <a:blip r:embed="rId10"/>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25327210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2631</Words>
  <Application>Microsoft Office PowerPoint</Application>
  <PresentationFormat>Widescreen</PresentationFormat>
  <Paragraphs>179</Paragraphs>
  <Slides>15</Slides>
  <Notes>15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Aptos</vt:lpstr>
      <vt:lpstr>Aptos Display</vt:lpstr>
      <vt:lpstr>Arial</vt:lpstr>
      <vt:lpstr>Calibri</vt:lpstr>
      <vt:lpstr>Cambria Math</vt:lpstr>
      <vt:lpstr>Wingdings</vt:lpstr>
      <vt:lpstr>Office Theme</vt:lpstr>
      <vt:lpstr>1_Office Theme</vt:lpstr>
      <vt:lpstr>Advanced Survival Analysis Part #2</vt:lpstr>
      <vt:lpstr> Outline: Survival Analysis – Continuous Time </vt:lpstr>
      <vt:lpstr> Recap</vt:lpstr>
      <vt:lpstr>Including Predictors</vt:lpstr>
      <vt:lpstr> Building a Statistical Model with Predictors</vt:lpstr>
      <vt:lpstr> Building a Statistical Model with Predictors</vt:lpstr>
      <vt:lpstr> Building a Statistical Model with Predictors</vt:lpstr>
      <vt:lpstr>     Cox Model</vt:lpstr>
      <vt:lpstr> Effect of Predictor is Constant Over Time</vt:lpstr>
      <vt:lpstr> Cox Model</vt:lpstr>
      <vt:lpstr> Cox Model</vt:lpstr>
      <vt:lpstr> Cox Model: Example on “lung” dataset</vt:lpstr>
      <vt:lpstr> Cox Model: Adding a continuous predictor</vt:lpstr>
      <vt:lpstr>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Oliver Perra</dc:creator>
  <cp:lastModifiedBy>Gil Dekel</cp:lastModifiedBy>
  <cp:revision>44</cp:revision>
  <dcterms:created xsi:type="dcterms:W3CDTF">2024-12-11T09:03:02Z</dcterms:created>
  <dcterms:modified xsi:type="dcterms:W3CDTF">2025-10-13T09:00:47Z</dcterms:modified>
</cp:coreProperties>
</file>